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19"/>
  </p:notesMasterIdLst>
  <p:sldIdLst>
    <p:sldId id="256" r:id="rId2"/>
    <p:sldId id="257" r:id="rId3"/>
    <p:sldId id="258" r:id="rId4"/>
    <p:sldId id="259" r:id="rId5"/>
    <p:sldId id="260" r:id="rId6"/>
    <p:sldId id="261" r:id="rId7"/>
    <p:sldId id="262" r:id="rId8"/>
    <p:sldId id="274" r:id="rId9"/>
    <p:sldId id="263" r:id="rId10"/>
    <p:sldId id="264" r:id="rId11"/>
    <p:sldId id="266" r:id="rId12"/>
    <p:sldId id="267" r:id="rId13"/>
    <p:sldId id="268" r:id="rId14"/>
    <p:sldId id="269" r:id="rId15"/>
    <p:sldId id="270" r:id="rId16"/>
    <p:sldId id="271" r:id="rId17"/>
    <p:sldId id="273" r:id="rId18"/>
  </p:sldIdLst>
  <p:sldSz cx="18288000" cy="10287000"/>
  <p:notesSz cx="6858000" cy="9144000"/>
  <p:embeddedFontLst>
    <p:embeddedFont>
      <p:font typeface="Arial Bold" panose="020B0704020202020204" pitchFamily="34" charset="0"/>
      <p:regular r:id="rId20"/>
      <p:bold r:id="rId21"/>
    </p:embeddedFont>
    <p:embeddedFont>
      <p:font typeface="Arimo" panose="020B0604020202020204" charset="0"/>
      <p:regular r:id="rId22"/>
    </p:embeddedFont>
    <p:embeddedFont>
      <p:font typeface="Calibri (MS)" panose="020B0604020202020204" charset="0"/>
      <p:regular r:id="rId23"/>
    </p:embeddedFont>
    <p:embeddedFont>
      <p:font typeface="Calibri (MS) Bold" panose="020B0604020202020204" charset="0"/>
      <p:regular r:id="rId24"/>
    </p:embeddedFont>
    <p:embeddedFont>
      <p:font typeface="Century Gothic" panose="020B0502020202020204" pitchFamily="34" charset="0"/>
      <p:regular r:id="rId25"/>
      <p:bold r:id="rId26"/>
      <p:italic r:id="rId27"/>
      <p:boldItalic r:id="rId28"/>
    </p:embeddedFont>
    <p:embeddedFont>
      <p:font typeface="Heebo Bold" panose="020B0604020202020204" charset="-79"/>
      <p:regular r:id="rId29"/>
      <p:bold r:id="rId30"/>
    </p:embeddedFont>
    <p:embeddedFont>
      <p:font typeface="Heebo Light" pitchFamily="2" charset="-79"/>
      <p:regular r:id="rId31"/>
    </p:embeddedFont>
    <p:embeddedFont>
      <p:font typeface="Montserrat" panose="00000500000000000000" pitchFamily="2" charset="0"/>
      <p:regular r:id="rId32"/>
      <p:bold r:id="rId33"/>
      <p:italic r:id="rId34"/>
      <p:boldItalic r:id="rId35"/>
    </p:embeddedFont>
    <p:embeddedFont>
      <p:font typeface="Montserrat Bold" panose="00000800000000000000" charset="0"/>
      <p:regular r:id="rId36"/>
    </p:embeddedFont>
    <p:embeddedFont>
      <p:font typeface="Wingdings 2" panose="05020102010507070707" pitchFamily="18" charset="2"/>
      <p:regular r:id="rId3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0" d="100"/>
          <a:sy n="60" d="100"/>
        </p:scale>
        <p:origin x="138"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viewProps" Target="viewProps.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15.01.2025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Do </a:t>
            </a:r>
          </a:p>
          <a:p>
            <a:r>
              <a:rPr lang="en-US"/>
              <a:t>16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4762"/>
            <a:ext cx="18288000" cy="7805738"/>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1215002" y="2173721"/>
            <a:ext cx="15858000" cy="4456577"/>
          </a:xfrm>
        </p:spPr>
        <p:txBody>
          <a:bodyPr/>
          <a:lstStyle>
            <a:lvl1pPr>
              <a:defRPr sz="8100"/>
            </a:lvl1pPr>
          </a:lstStyle>
          <a:p>
            <a:r>
              <a:rPr lang="en-US"/>
              <a:t>Click to edit Master title style</a:t>
            </a:r>
            <a:endParaRPr lang="en-US" dirty="0"/>
          </a:p>
        </p:txBody>
      </p:sp>
      <p:sp>
        <p:nvSpPr>
          <p:cNvPr id="3" name="Subtitle 2"/>
          <p:cNvSpPr>
            <a:spLocks noGrp="1"/>
          </p:cNvSpPr>
          <p:nvPr>
            <p:ph type="subTitle" idx="1"/>
          </p:nvPr>
        </p:nvSpPr>
        <p:spPr>
          <a:xfrm>
            <a:off x="1215002" y="7921270"/>
            <a:ext cx="15858000" cy="652461"/>
          </a:xfrm>
        </p:spPr>
        <p:txBody>
          <a:bodyPr anchor="t"/>
          <a:lstStyle>
            <a:lvl1pPr marL="0" indent="0" algn="l">
              <a:buNone/>
              <a:defRPr>
                <a:solidFill>
                  <a:schemeClr val="tx1"/>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24006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5000" y="7200900"/>
            <a:ext cx="15842127" cy="850107"/>
          </a:xfrm>
        </p:spPr>
        <p:txBody>
          <a:bodyPr anchor="b">
            <a:normAutofit/>
          </a:bodyPr>
          <a:lstStyle>
            <a:lvl1pPr algn="l">
              <a:defRPr sz="36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8288000" cy="72009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2400"/>
            </a:lvl1pPr>
          </a:lstStyle>
          <a:p>
            <a:r>
              <a:rPr lang="en-US"/>
              <a:t>Click icon to add picture</a:t>
            </a:r>
            <a:endParaRPr lang="en-US" dirty="0"/>
          </a:p>
        </p:txBody>
      </p:sp>
      <p:sp>
        <p:nvSpPr>
          <p:cNvPr id="4" name="Text Placeholder 3"/>
          <p:cNvSpPr>
            <a:spLocks noGrp="1"/>
          </p:cNvSpPr>
          <p:nvPr>
            <p:ph type="body" sz="half" idx="2"/>
          </p:nvPr>
        </p:nvSpPr>
        <p:spPr>
          <a:xfrm>
            <a:off x="1215000" y="8051007"/>
            <a:ext cx="15842127" cy="740568"/>
          </a:xfrm>
        </p:spPr>
        <p:txBody>
          <a:bodyPr>
            <a:normAutofit/>
          </a:bodyPr>
          <a:lstStyle>
            <a:lvl1pPr marL="0" indent="0">
              <a:buNone/>
              <a:defRPr sz="18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00287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947546" y="1622184"/>
            <a:ext cx="9498624" cy="485878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276478" y="1857753"/>
            <a:ext cx="8840760" cy="3968868"/>
          </a:xfrm>
        </p:spPr>
        <p:txBody>
          <a:bodyPr anchor="b"/>
          <a:lstStyle>
            <a:lvl1pPr algn="l">
              <a:defRPr sz="6300" b="1" cap="none"/>
            </a:lvl1pPr>
          </a:lstStyle>
          <a:p>
            <a:r>
              <a:rPr lang="en-US"/>
              <a:t>Click to edit Master title style</a:t>
            </a:r>
            <a:endParaRPr lang="en-US" dirty="0"/>
          </a:p>
        </p:txBody>
      </p:sp>
      <p:sp>
        <p:nvSpPr>
          <p:cNvPr id="3" name="Text Placeholder 2"/>
          <p:cNvSpPr>
            <a:spLocks noGrp="1"/>
          </p:cNvSpPr>
          <p:nvPr>
            <p:ph type="body" idx="1"/>
          </p:nvPr>
        </p:nvSpPr>
        <p:spPr>
          <a:xfrm>
            <a:off x="1279785" y="6665521"/>
            <a:ext cx="8837454" cy="1069862"/>
          </a:xfrm>
        </p:spPr>
        <p:txBody>
          <a:bodyPr anchor="t">
            <a:no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11361964" y="1622185"/>
            <a:ext cx="5715002" cy="6113198"/>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865718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711327" y="3429878"/>
            <a:ext cx="7342673" cy="375595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2035634" y="3653936"/>
            <a:ext cx="6573782" cy="3011684"/>
          </a:xfrm>
        </p:spPr>
        <p:txBody>
          <a:bodyPr/>
          <a:lstStyle>
            <a:lvl1pPr>
              <a:defRPr sz="4800"/>
            </a:lvl1pPr>
          </a:lstStyle>
          <a:p>
            <a:r>
              <a:rPr lang="en-US"/>
              <a:t>Click to edit Master title style</a:t>
            </a:r>
            <a:endParaRPr lang="en-US" dirty="0"/>
          </a:p>
        </p:txBody>
      </p:sp>
      <p:sp>
        <p:nvSpPr>
          <p:cNvPr id="6" name="Text Placeholder 5"/>
          <p:cNvSpPr>
            <a:spLocks noGrp="1"/>
          </p:cNvSpPr>
          <p:nvPr>
            <p:ph type="body" sz="quarter" idx="16"/>
          </p:nvPr>
        </p:nvSpPr>
        <p:spPr>
          <a:xfrm>
            <a:off x="9234000" y="3429001"/>
            <a:ext cx="7320450" cy="3443288"/>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1D8BD707-D9CF-40AE-B4C6-C98DA3205C09}" type="datetimeFigureOut">
              <a:rPr lang="en-US" smtClean="0"/>
              <a:pPr/>
              <a:t>1/15/2025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285880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8288000" cy="3278982"/>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876091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11504477" y="669134"/>
            <a:ext cx="6783524" cy="8122443"/>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12275311" y="879257"/>
            <a:ext cx="3742187" cy="770219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15002" y="669134"/>
            <a:ext cx="9917310" cy="812244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6928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8288000" cy="3278982"/>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215000" y="670782"/>
            <a:ext cx="15857997" cy="1455675"/>
          </a:xfrm>
        </p:spPr>
        <p:txBody>
          <a:bodyPr/>
          <a:lstStyle/>
          <a:p>
            <a:r>
              <a:rPr lang="en-US"/>
              <a:t>Click to edit Master title style</a:t>
            </a:r>
            <a:endParaRPr lang="en-US" dirty="0"/>
          </a:p>
        </p:txBody>
      </p:sp>
      <p:sp>
        <p:nvSpPr>
          <p:cNvPr id="3" name="Content Placeholder 2"/>
          <p:cNvSpPr>
            <a:spLocks noGrp="1"/>
          </p:cNvSpPr>
          <p:nvPr>
            <p:ph idx="1"/>
          </p:nvPr>
        </p:nvSpPr>
        <p:spPr>
          <a:xfrm>
            <a:off x="1228068" y="3333431"/>
            <a:ext cx="15831861" cy="5454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60569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2"/>
            <a:ext cx="18288000" cy="7805738"/>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215000" y="4427094"/>
            <a:ext cx="15842127" cy="2203200"/>
          </a:xfrm>
        </p:spPr>
        <p:txBody>
          <a:bodyPr anchor="b"/>
          <a:lstStyle>
            <a:lvl1pPr algn="r">
              <a:defRPr sz="7200" b="1" cap="none"/>
            </a:lvl1pPr>
          </a:lstStyle>
          <a:p>
            <a:r>
              <a:rPr lang="en-US"/>
              <a:t>Click to edit Master title style</a:t>
            </a:r>
            <a:endParaRPr lang="en-US" dirty="0"/>
          </a:p>
        </p:txBody>
      </p:sp>
      <p:sp>
        <p:nvSpPr>
          <p:cNvPr id="3" name="Text Placeholder 2"/>
          <p:cNvSpPr>
            <a:spLocks noGrp="1"/>
          </p:cNvSpPr>
          <p:nvPr>
            <p:ph type="body" idx="1"/>
          </p:nvPr>
        </p:nvSpPr>
        <p:spPr>
          <a:xfrm>
            <a:off x="1215000" y="7921802"/>
            <a:ext cx="15842127" cy="650933"/>
          </a:xfrm>
        </p:spPr>
        <p:txBody>
          <a:bodyPr anchor="t">
            <a:noAutofit/>
          </a:bodyPr>
          <a:lstStyle>
            <a:lvl1pPr marL="0" indent="0" algn="r">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34970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8288000" cy="3278982"/>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28069" y="3333431"/>
            <a:ext cx="7778810" cy="545814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81123" y="3333431"/>
            <a:ext cx="7791875" cy="545814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56308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8288000" cy="3278982"/>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22093" y="3262313"/>
            <a:ext cx="7784786" cy="864393"/>
          </a:xfrm>
        </p:spPr>
        <p:txBody>
          <a:bodyPr anchor="b">
            <a:noAutofit/>
          </a:bodyPr>
          <a:lstStyle>
            <a:lvl1pPr marL="0" indent="0" algn="ctr">
              <a:buNone/>
              <a:defRPr sz="30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22094" y="4126708"/>
            <a:ext cx="7784784" cy="466487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81123" y="3262313"/>
            <a:ext cx="7791875" cy="864393"/>
          </a:xfrm>
        </p:spPr>
        <p:txBody>
          <a:bodyPr anchor="b">
            <a:noAutofit/>
          </a:bodyPr>
          <a:lstStyle>
            <a:lvl1pPr marL="0" indent="0" algn="ctr">
              <a:buNone/>
              <a:defRPr sz="30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81123" y="4126708"/>
            <a:ext cx="7791875" cy="466487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09835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8288000" cy="3278982"/>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31430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539645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609727" y="669131"/>
            <a:ext cx="5321300" cy="2721977"/>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609727" y="669132"/>
            <a:ext cx="5321300" cy="2427594"/>
          </a:xfrm>
        </p:spPr>
        <p:txBody>
          <a:bodyPr anchor="b"/>
          <a:lstStyle>
            <a:lvl1pPr algn="l">
              <a:defRPr sz="3000" b="1"/>
            </a:lvl1pPr>
          </a:lstStyle>
          <a:p>
            <a:r>
              <a:rPr lang="en-US"/>
              <a:t>Click to edit Master title style</a:t>
            </a:r>
            <a:endParaRPr lang="en-US" dirty="0"/>
          </a:p>
        </p:txBody>
      </p:sp>
      <p:sp>
        <p:nvSpPr>
          <p:cNvPr id="3" name="Content Placeholder 2"/>
          <p:cNvSpPr>
            <a:spLocks noGrp="1"/>
          </p:cNvSpPr>
          <p:nvPr>
            <p:ph idx="1"/>
          </p:nvPr>
        </p:nvSpPr>
        <p:spPr>
          <a:xfrm>
            <a:off x="7283450" y="669133"/>
            <a:ext cx="9378950" cy="812244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09727" y="3391108"/>
            <a:ext cx="5321300" cy="5400467"/>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10384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22092" y="1091284"/>
            <a:ext cx="7279482" cy="2425745"/>
          </a:xfrm>
        </p:spPr>
        <p:txBody>
          <a:bodyPr anchor="b">
            <a:normAutofit/>
          </a:bodyPr>
          <a:lstStyle>
            <a:lvl1pPr algn="l">
              <a:defRPr sz="36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9147176" y="0"/>
            <a:ext cx="9140825" cy="10287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2100"/>
            </a:lvl1pPr>
          </a:lstStyle>
          <a:p>
            <a:r>
              <a:rPr lang="en-US"/>
              <a:t>Click icon to add picture</a:t>
            </a:r>
            <a:endParaRPr lang="en-US" dirty="0"/>
          </a:p>
        </p:txBody>
      </p:sp>
      <p:sp>
        <p:nvSpPr>
          <p:cNvPr id="4" name="Text Placeholder 3"/>
          <p:cNvSpPr>
            <a:spLocks noGrp="1"/>
          </p:cNvSpPr>
          <p:nvPr>
            <p:ph type="body" sz="half" idx="2"/>
          </p:nvPr>
        </p:nvSpPr>
        <p:spPr>
          <a:xfrm>
            <a:off x="1222092" y="3517026"/>
            <a:ext cx="7279482" cy="5274548"/>
          </a:xfrm>
        </p:spPr>
        <p:txBody>
          <a:bodyPr anchor="t">
            <a:normAutofit/>
          </a:bodyPr>
          <a:lstStyle>
            <a:lvl1pPr marL="0" indent="0">
              <a:buNone/>
              <a:defRPr sz="18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a:xfrm>
            <a:off x="5828716" y="9062044"/>
            <a:ext cx="1465319" cy="547688"/>
          </a:xfrm>
        </p:spPr>
        <p:txBody>
          <a:bodyPr/>
          <a:lstStyle/>
          <a:p>
            <a:fld id="{1D8BD707-D9CF-40AE-B4C6-C98DA3205C09}" type="datetimeFigureOut">
              <a:rPr lang="en-US" smtClean="0"/>
              <a:pPr/>
              <a:t>1/15/2025</a:t>
            </a:fld>
            <a:endParaRPr lang="en-US"/>
          </a:p>
        </p:txBody>
      </p:sp>
      <p:sp>
        <p:nvSpPr>
          <p:cNvPr id="6" name="Footer Placeholder 5"/>
          <p:cNvSpPr>
            <a:spLocks noGrp="1"/>
          </p:cNvSpPr>
          <p:nvPr>
            <p:ph type="ftr" sz="quarter" idx="11"/>
          </p:nvPr>
        </p:nvSpPr>
        <p:spPr>
          <a:xfrm>
            <a:off x="885595" y="9062044"/>
            <a:ext cx="4943120" cy="547688"/>
          </a:xfrm>
        </p:spPr>
        <p:txBody>
          <a:bodyPr/>
          <a:lstStyle/>
          <a:p>
            <a:endParaRPr lang="en-US"/>
          </a:p>
        </p:txBody>
      </p:sp>
      <p:sp>
        <p:nvSpPr>
          <p:cNvPr id="7" name="Slide Number Placeholder 6"/>
          <p:cNvSpPr>
            <a:spLocks noGrp="1"/>
          </p:cNvSpPr>
          <p:nvPr>
            <p:ph type="sldNum" sz="quarter" idx="12"/>
          </p:nvPr>
        </p:nvSpPr>
        <p:spPr>
          <a:xfrm>
            <a:off x="7294034" y="8873833"/>
            <a:ext cx="1593233" cy="735899"/>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29557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5000" y="670782"/>
            <a:ext cx="15857997" cy="1455675"/>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1215001" y="3276602"/>
            <a:ext cx="15844928" cy="5511596"/>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77271" y="9062044"/>
            <a:ext cx="12966480" cy="547688"/>
          </a:xfrm>
          <a:prstGeom prst="rect">
            <a:avLst/>
          </a:prstGeom>
        </p:spPr>
        <p:txBody>
          <a:bodyPr vert="horz" lIns="91440" tIns="45720" rIns="91440" bIns="45720" rtlCol="0" anchor="b"/>
          <a:lstStyle>
            <a:lvl1pPr algn="l">
              <a:defRPr sz="1350">
                <a:solidFill>
                  <a:schemeClr val="tx1"/>
                </a:solidFill>
              </a:defRPr>
            </a:lvl1pPr>
          </a:lstStyle>
          <a:p>
            <a:endParaRPr lang="en-US"/>
          </a:p>
        </p:txBody>
      </p:sp>
      <p:sp>
        <p:nvSpPr>
          <p:cNvPr id="4" name="Date Placeholder 3"/>
          <p:cNvSpPr>
            <a:spLocks noGrp="1"/>
          </p:cNvSpPr>
          <p:nvPr>
            <p:ph type="dt" sz="half" idx="2"/>
          </p:nvPr>
        </p:nvSpPr>
        <p:spPr>
          <a:xfrm>
            <a:off x="14001939" y="9062044"/>
            <a:ext cx="2015559" cy="547688"/>
          </a:xfrm>
          <a:prstGeom prst="rect">
            <a:avLst/>
          </a:prstGeom>
        </p:spPr>
        <p:txBody>
          <a:bodyPr vert="horz" lIns="91440" tIns="45720" rIns="91440" bIns="45720" rtlCol="0" anchor="b"/>
          <a:lstStyle>
            <a:lvl1pPr algn="r">
              <a:defRPr sz="1350">
                <a:solidFill>
                  <a:schemeClr val="tx1"/>
                </a:solidFill>
              </a:defRPr>
            </a:lvl1pPr>
          </a:lstStyle>
          <a:p>
            <a:fld id="{1D8BD707-D9CF-40AE-B4C6-C98DA3205C09}" type="datetimeFigureOut">
              <a:rPr lang="en-US" smtClean="0"/>
              <a:pPr/>
              <a:t>1/15/2025</a:t>
            </a:fld>
            <a:endParaRPr lang="en-US"/>
          </a:p>
        </p:txBody>
      </p:sp>
      <p:sp>
        <p:nvSpPr>
          <p:cNvPr id="6" name="Slide Number Placeholder 5"/>
          <p:cNvSpPr>
            <a:spLocks noGrp="1"/>
          </p:cNvSpPr>
          <p:nvPr>
            <p:ph type="sldNum" sz="quarter" idx="4"/>
          </p:nvPr>
        </p:nvSpPr>
        <p:spPr>
          <a:xfrm>
            <a:off x="16017497" y="8873833"/>
            <a:ext cx="1593233" cy="735899"/>
          </a:xfrm>
          <a:prstGeom prst="rect">
            <a:avLst/>
          </a:prstGeom>
        </p:spPr>
        <p:txBody>
          <a:bodyPr vert="horz" lIns="91440" tIns="45720" rIns="91440" bIns="10800" rtlCol="0" anchor="b"/>
          <a:lstStyle>
            <a:lvl1pPr algn="r">
              <a:defRPr sz="3000">
                <a:solidFill>
                  <a:schemeClr val="accent1"/>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01358649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685800" rtl="0" eaLnBrk="1" latinLnBrk="0" hangingPunct="1">
        <a:spcBef>
          <a:spcPct val="0"/>
        </a:spcBef>
        <a:buNone/>
        <a:defRPr sz="6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514350" algn="l" defTabSz="685800" rtl="0" eaLnBrk="1" latinLnBrk="0" hangingPunct="1">
        <a:spcBef>
          <a:spcPct val="20000"/>
        </a:spcBef>
        <a:spcAft>
          <a:spcPts val="900"/>
        </a:spcAft>
        <a:buClr>
          <a:schemeClr val="accent1"/>
        </a:buClr>
        <a:buFont typeface="Wingdings 2" charset="2"/>
        <a:buChar char=""/>
        <a:defRPr sz="2700" kern="1200">
          <a:solidFill>
            <a:schemeClr val="tx1"/>
          </a:solidFill>
          <a:latin typeface="+mn-lt"/>
          <a:ea typeface="+mn-ea"/>
          <a:cs typeface="+mn-cs"/>
        </a:defRPr>
      </a:lvl1pPr>
      <a:lvl2pPr marL="1114425" indent="-428625" algn="l" defTabSz="685800" rtl="0" eaLnBrk="1" latinLnBrk="0" hangingPunct="1">
        <a:spcBef>
          <a:spcPct val="20000"/>
        </a:spcBef>
        <a:spcAft>
          <a:spcPts val="900"/>
        </a:spcAft>
        <a:buClr>
          <a:schemeClr val="accent1"/>
        </a:buClr>
        <a:buFont typeface="Wingdings 2" charset="2"/>
        <a:buChar char=""/>
        <a:defRPr sz="2400" kern="1200">
          <a:solidFill>
            <a:schemeClr val="tx1"/>
          </a:solidFill>
          <a:latin typeface="+mn-lt"/>
          <a:ea typeface="+mn-ea"/>
          <a:cs typeface="+mn-cs"/>
        </a:defRPr>
      </a:lvl2pPr>
      <a:lvl3pPr marL="1714500" indent="-342900" algn="l" defTabSz="685800" rtl="0" eaLnBrk="1" latinLnBrk="0" hangingPunct="1">
        <a:spcBef>
          <a:spcPct val="20000"/>
        </a:spcBef>
        <a:spcAft>
          <a:spcPts val="900"/>
        </a:spcAft>
        <a:buClr>
          <a:schemeClr val="accent1"/>
        </a:buClr>
        <a:buFont typeface="Wingdings 2" charset="2"/>
        <a:buChar char=""/>
        <a:defRPr sz="2100" kern="1200">
          <a:solidFill>
            <a:schemeClr val="tx1"/>
          </a:solidFill>
          <a:latin typeface="+mn-lt"/>
          <a:ea typeface="+mn-ea"/>
          <a:cs typeface="+mn-cs"/>
        </a:defRPr>
      </a:lvl3pPr>
      <a:lvl4pPr marL="2400300" indent="-342900" algn="l" defTabSz="685800" rtl="0" eaLnBrk="1" latinLnBrk="0" hangingPunct="1">
        <a:spcBef>
          <a:spcPct val="20000"/>
        </a:spcBef>
        <a:spcAft>
          <a:spcPts val="900"/>
        </a:spcAft>
        <a:buClr>
          <a:schemeClr val="accent1"/>
        </a:buClr>
        <a:buFont typeface="Wingdings 2" charset="2"/>
        <a:buChar char=""/>
        <a:defRPr sz="1800" kern="1200">
          <a:solidFill>
            <a:schemeClr val="tx1"/>
          </a:solidFill>
          <a:latin typeface="+mn-lt"/>
          <a:ea typeface="+mn-ea"/>
          <a:cs typeface="+mn-cs"/>
        </a:defRPr>
      </a:lvl4pPr>
      <a:lvl5pPr marL="3086100" indent="-342900" algn="l" defTabSz="685800" rtl="0" eaLnBrk="1" latinLnBrk="0" hangingPunct="1">
        <a:spcBef>
          <a:spcPct val="20000"/>
        </a:spcBef>
        <a:spcAft>
          <a:spcPts val="900"/>
        </a:spcAft>
        <a:buClr>
          <a:schemeClr val="accent1"/>
        </a:buClr>
        <a:buFont typeface="Wingdings 2" charset="2"/>
        <a:buChar char=""/>
        <a:defRPr sz="1800" kern="1200">
          <a:solidFill>
            <a:schemeClr val="tx1"/>
          </a:solidFill>
          <a:latin typeface="+mn-lt"/>
          <a:ea typeface="+mn-ea"/>
          <a:cs typeface="+mn-cs"/>
        </a:defRPr>
      </a:lvl5pPr>
      <a:lvl6pPr marL="3600000" indent="-342900" algn="l" defTabSz="685800" rtl="0" eaLnBrk="1" latinLnBrk="0" hangingPunct="1">
        <a:spcBef>
          <a:spcPct val="20000"/>
        </a:spcBef>
        <a:spcAft>
          <a:spcPts val="900"/>
        </a:spcAft>
        <a:buClr>
          <a:schemeClr val="accent1"/>
        </a:buClr>
        <a:buFont typeface="Wingdings 2" charset="2"/>
        <a:buChar char=""/>
        <a:defRPr sz="1800" kern="1200">
          <a:solidFill>
            <a:schemeClr val="tx1"/>
          </a:solidFill>
          <a:latin typeface="+mn-lt"/>
          <a:ea typeface="+mn-ea"/>
          <a:cs typeface="+mn-cs"/>
        </a:defRPr>
      </a:lvl6pPr>
      <a:lvl7pPr marL="4200000" indent="-342900" algn="l" defTabSz="685800" rtl="0" eaLnBrk="1" latinLnBrk="0" hangingPunct="1">
        <a:spcBef>
          <a:spcPct val="20000"/>
        </a:spcBef>
        <a:spcAft>
          <a:spcPts val="900"/>
        </a:spcAft>
        <a:buClr>
          <a:schemeClr val="accent1"/>
        </a:buClr>
        <a:buFont typeface="Wingdings 2" charset="2"/>
        <a:buChar char=""/>
        <a:defRPr sz="1800" kern="1200">
          <a:solidFill>
            <a:schemeClr val="tx1"/>
          </a:solidFill>
          <a:latin typeface="+mn-lt"/>
          <a:ea typeface="+mn-ea"/>
          <a:cs typeface="+mn-cs"/>
        </a:defRPr>
      </a:lvl7pPr>
      <a:lvl8pPr marL="4800000" indent="-342900" algn="l" defTabSz="685800" rtl="0" eaLnBrk="1" latinLnBrk="0" hangingPunct="1">
        <a:spcBef>
          <a:spcPct val="20000"/>
        </a:spcBef>
        <a:spcAft>
          <a:spcPts val="900"/>
        </a:spcAft>
        <a:buClr>
          <a:schemeClr val="accent1"/>
        </a:buClr>
        <a:buFont typeface="Wingdings 2" charset="2"/>
        <a:buChar char=""/>
        <a:defRPr sz="1800" kern="1200">
          <a:solidFill>
            <a:schemeClr val="tx1"/>
          </a:solidFill>
          <a:latin typeface="+mn-lt"/>
          <a:ea typeface="+mn-ea"/>
          <a:cs typeface="+mn-cs"/>
        </a:defRPr>
      </a:lvl8pPr>
      <a:lvl9pPr marL="5400000" indent="-342900" algn="l" defTabSz="685800" rtl="0" eaLnBrk="1" latinLnBrk="0" hangingPunct="1">
        <a:spcBef>
          <a:spcPct val="20000"/>
        </a:spcBef>
        <a:spcAft>
          <a:spcPts val="900"/>
        </a:spcAft>
        <a:buClr>
          <a:schemeClr val="accent1"/>
        </a:buClr>
        <a:buFont typeface="Wingdings 2" charset="2"/>
        <a:buChar char=""/>
        <a:defRPr sz="1800" kern="1200">
          <a:solidFill>
            <a:schemeClr val="tx1"/>
          </a:solidFill>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9.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D0A2C">
                <a:alpha val="94902"/>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grpSp>
        <p:nvGrpSpPr>
          <p:cNvPr id="6" name="Group 6"/>
          <p:cNvGrpSpPr/>
          <p:nvPr/>
        </p:nvGrpSpPr>
        <p:grpSpPr>
          <a:xfrm>
            <a:off x="7758112" y="1540074"/>
            <a:ext cx="9629775" cy="4436269"/>
            <a:chOff x="0" y="0"/>
            <a:chExt cx="12839700" cy="5915025"/>
          </a:xfrm>
        </p:grpSpPr>
        <p:sp>
          <p:nvSpPr>
            <p:cNvPr id="7" name="Freeform 7"/>
            <p:cNvSpPr/>
            <p:nvPr/>
          </p:nvSpPr>
          <p:spPr>
            <a:xfrm>
              <a:off x="0" y="0"/>
              <a:ext cx="12839700" cy="5915025"/>
            </a:xfrm>
            <a:custGeom>
              <a:avLst/>
              <a:gdLst/>
              <a:ahLst/>
              <a:cxnLst/>
              <a:rect l="l" t="t" r="r" b="b"/>
              <a:pathLst>
                <a:path w="12839700" h="5915025">
                  <a:moveTo>
                    <a:pt x="0" y="0"/>
                  </a:moveTo>
                  <a:lnTo>
                    <a:pt x="12839700" y="0"/>
                  </a:lnTo>
                  <a:lnTo>
                    <a:pt x="12839700" y="5915025"/>
                  </a:lnTo>
                  <a:lnTo>
                    <a:pt x="0" y="5915025"/>
                  </a:lnTo>
                  <a:close/>
                </a:path>
              </a:pathLst>
            </a:custGeom>
            <a:solidFill>
              <a:srgbClr val="000000">
                <a:alpha val="0"/>
              </a:srgbClr>
            </a:solidFill>
          </p:spPr>
        </p:sp>
        <p:sp>
          <p:nvSpPr>
            <p:cNvPr id="8" name="TextBox 8"/>
            <p:cNvSpPr txBox="1"/>
            <p:nvPr/>
          </p:nvSpPr>
          <p:spPr>
            <a:xfrm>
              <a:off x="0" y="-28575"/>
              <a:ext cx="12839700" cy="5943600"/>
            </a:xfrm>
            <a:prstGeom prst="rect">
              <a:avLst/>
            </a:prstGeom>
          </p:spPr>
          <p:txBody>
            <a:bodyPr lIns="0" tIns="0" rIns="0" bIns="0" rtlCol="0" anchor="t"/>
            <a:lstStyle/>
            <a:p>
              <a:pPr algn="l">
                <a:lnSpc>
                  <a:spcPts val="8687"/>
                </a:lnSpc>
              </a:pPr>
              <a:r>
                <a:rPr lang="en-US" sz="6937">
                  <a:solidFill>
                    <a:srgbClr val="F2F0F4"/>
                  </a:solidFill>
                  <a:latin typeface="Montserrat"/>
                  <a:ea typeface="Montserrat"/>
                  <a:cs typeface="Montserrat"/>
                  <a:sym typeface="Montserrat"/>
                </a:rPr>
                <a:t>Emotion Detection System: A Research Exploration of AI and Machine Learning</a:t>
              </a:r>
            </a:p>
          </p:txBody>
        </p:sp>
      </p:grpSp>
      <p:grpSp>
        <p:nvGrpSpPr>
          <p:cNvPr id="9" name="Group 9"/>
          <p:cNvGrpSpPr/>
          <p:nvPr/>
        </p:nvGrpSpPr>
        <p:grpSpPr>
          <a:xfrm>
            <a:off x="7758112" y="6362105"/>
            <a:ext cx="9629775" cy="1645444"/>
            <a:chOff x="0" y="0"/>
            <a:chExt cx="12839700" cy="2193925"/>
          </a:xfrm>
        </p:grpSpPr>
        <p:sp>
          <p:nvSpPr>
            <p:cNvPr id="10" name="Freeform 10"/>
            <p:cNvSpPr/>
            <p:nvPr/>
          </p:nvSpPr>
          <p:spPr>
            <a:xfrm>
              <a:off x="0" y="0"/>
              <a:ext cx="12839700" cy="2193925"/>
            </a:xfrm>
            <a:custGeom>
              <a:avLst/>
              <a:gdLst/>
              <a:ahLst/>
              <a:cxnLst/>
              <a:rect l="l" t="t" r="r" b="b"/>
              <a:pathLst>
                <a:path w="12839700" h="2193925">
                  <a:moveTo>
                    <a:pt x="0" y="0"/>
                  </a:moveTo>
                  <a:lnTo>
                    <a:pt x="12839700" y="0"/>
                  </a:lnTo>
                  <a:lnTo>
                    <a:pt x="12839700" y="2193925"/>
                  </a:lnTo>
                  <a:lnTo>
                    <a:pt x="0" y="2193925"/>
                  </a:lnTo>
                  <a:close/>
                </a:path>
              </a:pathLst>
            </a:custGeom>
            <a:solidFill>
              <a:srgbClr val="000000">
                <a:alpha val="0"/>
              </a:srgbClr>
            </a:solidFill>
          </p:spPr>
        </p:sp>
        <p:sp>
          <p:nvSpPr>
            <p:cNvPr id="11" name="TextBox 11"/>
            <p:cNvSpPr txBox="1"/>
            <p:nvPr/>
          </p:nvSpPr>
          <p:spPr>
            <a:xfrm>
              <a:off x="0" y="-76200"/>
              <a:ext cx="12839700" cy="2270125"/>
            </a:xfrm>
            <a:prstGeom prst="rect">
              <a:avLst/>
            </a:prstGeom>
          </p:spPr>
          <p:txBody>
            <a:bodyPr lIns="0" tIns="0" rIns="0" bIns="0" rtlCol="0" anchor="t"/>
            <a:lstStyle/>
            <a:p>
              <a:pPr algn="l">
                <a:lnSpc>
                  <a:spcPts val="3187"/>
                </a:lnSpc>
              </a:pPr>
              <a:r>
                <a:rPr lang="en-US" sz="2000" dirty="0">
                  <a:solidFill>
                    <a:srgbClr val="DCD7E5"/>
                  </a:solidFill>
                  <a:latin typeface="Heebo Light"/>
                  <a:ea typeface="Heebo Light"/>
                  <a:cs typeface="Heebo Light"/>
                  <a:sym typeface="Heebo Light"/>
                </a:rPr>
                <a:t>Welcome to our research exploration of emotion detection systems, a field at the forefront of Artificial Intelligence and Machine Learning. This presentation delves into the science, applications, and potential of this innovative technology, examining its current state and future trajectory. Here we have use python programming language in google </a:t>
              </a:r>
              <a:r>
                <a:rPr lang="en-US" sz="2000" dirty="0" err="1">
                  <a:solidFill>
                    <a:srgbClr val="DCD7E5"/>
                  </a:solidFill>
                  <a:latin typeface="Heebo Light"/>
                  <a:ea typeface="Heebo Light"/>
                  <a:cs typeface="Heebo Light"/>
                  <a:sym typeface="Heebo Light"/>
                </a:rPr>
                <a:t>colab</a:t>
              </a:r>
              <a:r>
                <a:rPr lang="en-US" sz="2000" dirty="0">
                  <a:solidFill>
                    <a:srgbClr val="DCD7E5"/>
                  </a:solidFill>
                  <a:latin typeface="Heebo Light"/>
                  <a:ea typeface="Heebo Light"/>
                  <a:cs typeface="Heebo Light"/>
                  <a:sym typeface="Heebo Light"/>
                </a:rPr>
                <a:t> for making this project successful.</a:t>
              </a:r>
            </a:p>
          </p:txBody>
        </p:sp>
      </p:grpSp>
      <p:sp>
        <p:nvSpPr>
          <p:cNvPr id="14" name="TextBox 14"/>
          <p:cNvSpPr txBox="1"/>
          <p:nvPr/>
        </p:nvSpPr>
        <p:spPr>
          <a:xfrm>
            <a:off x="7758112" y="8797674"/>
            <a:ext cx="3918856" cy="699201"/>
          </a:xfrm>
          <a:prstGeom prst="rect">
            <a:avLst/>
          </a:prstGeom>
        </p:spPr>
        <p:txBody>
          <a:bodyPr lIns="0" tIns="0" rIns="0" bIns="0" rtlCol="0" anchor="t"/>
          <a:lstStyle/>
          <a:p>
            <a:pPr algn="l">
              <a:lnSpc>
                <a:spcPts val="3500"/>
              </a:lnSpc>
            </a:pPr>
            <a:endParaRPr lang="en-US" sz="4000" b="1" dirty="0">
              <a:solidFill>
                <a:srgbClr val="DCD7E5"/>
              </a:solidFill>
              <a:latin typeface="Heebo Bold"/>
              <a:ea typeface="Heebo Bold"/>
              <a:cs typeface="Heebo Bold"/>
              <a:sym typeface="Heebo Bo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D0A2C">
                <a:alpha val="94902"/>
              </a:srgbClr>
            </a:solidFill>
          </p:spPr>
        </p:sp>
      </p:grpSp>
      <p:sp>
        <p:nvSpPr>
          <p:cNvPr id="5" name="Freeform 5"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4"/>
            <a:stretch>
              <a:fillRect/>
            </a:stretch>
          </a:blipFill>
        </p:spPr>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5"/>
            <a:stretch>
              <a:fillRect/>
            </a:stretch>
          </a:blipFill>
        </p:spPr>
      </p:sp>
      <p:grpSp>
        <p:nvGrpSpPr>
          <p:cNvPr id="7" name="Group 7"/>
          <p:cNvGrpSpPr/>
          <p:nvPr/>
        </p:nvGrpSpPr>
        <p:grpSpPr>
          <a:xfrm>
            <a:off x="785217" y="618976"/>
            <a:ext cx="9859565" cy="1402259"/>
            <a:chOff x="0" y="0"/>
            <a:chExt cx="13146087" cy="1869678"/>
          </a:xfrm>
        </p:grpSpPr>
        <p:sp>
          <p:nvSpPr>
            <p:cNvPr id="8" name="Freeform 8"/>
            <p:cNvSpPr/>
            <p:nvPr/>
          </p:nvSpPr>
          <p:spPr>
            <a:xfrm>
              <a:off x="0" y="0"/>
              <a:ext cx="13146088" cy="1869678"/>
            </a:xfrm>
            <a:custGeom>
              <a:avLst/>
              <a:gdLst/>
              <a:ahLst/>
              <a:cxnLst/>
              <a:rect l="l" t="t" r="r" b="b"/>
              <a:pathLst>
                <a:path w="13146088" h="1869678">
                  <a:moveTo>
                    <a:pt x="0" y="0"/>
                  </a:moveTo>
                  <a:lnTo>
                    <a:pt x="13146088" y="0"/>
                  </a:lnTo>
                  <a:lnTo>
                    <a:pt x="13146088" y="1869678"/>
                  </a:lnTo>
                  <a:lnTo>
                    <a:pt x="0" y="1869678"/>
                  </a:lnTo>
                  <a:close/>
                </a:path>
              </a:pathLst>
            </a:custGeom>
            <a:solidFill>
              <a:srgbClr val="000000">
                <a:alpha val="0"/>
              </a:srgbClr>
            </a:solidFill>
          </p:spPr>
        </p:sp>
        <p:sp>
          <p:nvSpPr>
            <p:cNvPr id="9" name="TextBox 9"/>
            <p:cNvSpPr txBox="1"/>
            <p:nvPr/>
          </p:nvSpPr>
          <p:spPr>
            <a:xfrm>
              <a:off x="0" y="-28575"/>
              <a:ext cx="13146087" cy="1898253"/>
            </a:xfrm>
            <a:prstGeom prst="rect">
              <a:avLst/>
            </a:prstGeom>
          </p:spPr>
          <p:txBody>
            <a:bodyPr lIns="0" tIns="0" rIns="0" bIns="0" rtlCol="0" anchor="t"/>
            <a:lstStyle/>
            <a:p>
              <a:pPr algn="l">
                <a:lnSpc>
                  <a:spcPts val="5500"/>
                </a:lnSpc>
              </a:pPr>
              <a:r>
                <a:rPr lang="en-US" sz="4375">
                  <a:solidFill>
                    <a:srgbClr val="F2F0F4"/>
                  </a:solidFill>
                  <a:latin typeface="Montserrat"/>
                  <a:ea typeface="Montserrat"/>
                  <a:cs typeface="Montserrat"/>
                  <a:sym typeface="Montserrat"/>
                </a:rPr>
                <a:t>Future Trends in Emotion Detection</a:t>
              </a:r>
            </a:p>
          </p:txBody>
        </p:sp>
      </p:grpSp>
      <p:sp>
        <p:nvSpPr>
          <p:cNvPr id="10" name="Freeform 10" descr="preencoded.png"/>
          <p:cNvSpPr/>
          <p:nvPr/>
        </p:nvSpPr>
        <p:spPr>
          <a:xfrm>
            <a:off x="785217" y="2357735"/>
            <a:ext cx="560785" cy="560785"/>
          </a:xfrm>
          <a:custGeom>
            <a:avLst/>
            <a:gdLst/>
            <a:ahLst/>
            <a:cxnLst/>
            <a:rect l="l" t="t" r="r" b="b"/>
            <a:pathLst>
              <a:path w="560785" h="560785">
                <a:moveTo>
                  <a:pt x="0" y="0"/>
                </a:moveTo>
                <a:lnTo>
                  <a:pt x="560785" y="0"/>
                </a:lnTo>
                <a:lnTo>
                  <a:pt x="560785" y="560785"/>
                </a:lnTo>
                <a:lnTo>
                  <a:pt x="0" y="560785"/>
                </a:lnTo>
                <a:lnTo>
                  <a:pt x="0" y="0"/>
                </a:lnTo>
                <a:close/>
              </a:path>
            </a:pathLst>
          </a:custGeom>
          <a:blipFill>
            <a:blip r:embed="rId6"/>
            <a:stretch>
              <a:fillRect/>
            </a:stretch>
          </a:blipFill>
        </p:spPr>
      </p:sp>
      <p:grpSp>
        <p:nvGrpSpPr>
          <p:cNvPr id="11" name="Group 11"/>
          <p:cNvGrpSpPr/>
          <p:nvPr/>
        </p:nvGrpSpPr>
        <p:grpSpPr>
          <a:xfrm>
            <a:off x="785217" y="3142804"/>
            <a:ext cx="2804518" cy="350490"/>
            <a:chOff x="0" y="0"/>
            <a:chExt cx="3739357" cy="467320"/>
          </a:xfrm>
        </p:grpSpPr>
        <p:sp>
          <p:nvSpPr>
            <p:cNvPr id="12" name="Freeform 12"/>
            <p:cNvSpPr/>
            <p:nvPr/>
          </p:nvSpPr>
          <p:spPr>
            <a:xfrm>
              <a:off x="0" y="0"/>
              <a:ext cx="3739357" cy="467320"/>
            </a:xfrm>
            <a:custGeom>
              <a:avLst/>
              <a:gdLst/>
              <a:ahLst/>
              <a:cxnLst/>
              <a:rect l="l" t="t" r="r" b="b"/>
              <a:pathLst>
                <a:path w="3739357" h="467320">
                  <a:moveTo>
                    <a:pt x="0" y="0"/>
                  </a:moveTo>
                  <a:lnTo>
                    <a:pt x="3739357" y="0"/>
                  </a:lnTo>
                  <a:lnTo>
                    <a:pt x="3739357" y="467320"/>
                  </a:lnTo>
                  <a:lnTo>
                    <a:pt x="0" y="467320"/>
                  </a:lnTo>
                  <a:close/>
                </a:path>
              </a:pathLst>
            </a:custGeom>
            <a:solidFill>
              <a:srgbClr val="000000">
                <a:alpha val="0"/>
              </a:srgbClr>
            </a:solidFill>
          </p:spPr>
        </p:sp>
        <p:sp>
          <p:nvSpPr>
            <p:cNvPr id="13" name="TextBox 13"/>
            <p:cNvSpPr txBox="1"/>
            <p:nvPr/>
          </p:nvSpPr>
          <p:spPr>
            <a:xfrm>
              <a:off x="0" y="-9525"/>
              <a:ext cx="3739357" cy="476845"/>
            </a:xfrm>
            <a:prstGeom prst="rect">
              <a:avLst/>
            </a:prstGeom>
          </p:spPr>
          <p:txBody>
            <a:bodyPr lIns="0" tIns="0" rIns="0" bIns="0" rtlCol="0" anchor="t"/>
            <a:lstStyle/>
            <a:p>
              <a:pPr algn="l">
                <a:lnSpc>
                  <a:spcPts val="2750"/>
                </a:lnSpc>
              </a:pPr>
              <a:r>
                <a:rPr lang="en-US" sz="2187">
                  <a:solidFill>
                    <a:srgbClr val="DCD7E5"/>
                  </a:solidFill>
                  <a:latin typeface="Montserrat"/>
                  <a:ea typeface="Montserrat"/>
                  <a:cs typeface="Montserrat"/>
                  <a:sym typeface="Montserrat"/>
                </a:rPr>
                <a:t>AI Advancements</a:t>
              </a:r>
            </a:p>
          </p:txBody>
        </p:sp>
      </p:grpSp>
      <p:grpSp>
        <p:nvGrpSpPr>
          <p:cNvPr id="14" name="Group 14"/>
          <p:cNvGrpSpPr/>
          <p:nvPr/>
        </p:nvGrpSpPr>
        <p:grpSpPr>
          <a:xfrm>
            <a:off x="785217" y="3627835"/>
            <a:ext cx="9859565" cy="717947"/>
            <a:chOff x="0" y="0"/>
            <a:chExt cx="13146087" cy="957263"/>
          </a:xfrm>
        </p:grpSpPr>
        <p:sp>
          <p:nvSpPr>
            <p:cNvPr id="15" name="Freeform 15"/>
            <p:cNvSpPr/>
            <p:nvPr/>
          </p:nvSpPr>
          <p:spPr>
            <a:xfrm>
              <a:off x="0" y="0"/>
              <a:ext cx="13146088" cy="957263"/>
            </a:xfrm>
            <a:custGeom>
              <a:avLst/>
              <a:gdLst/>
              <a:ahLst/>
              <a:cxnLst/>
              <a:rect l="l" t="t" r="r" b="b"/>
              <a:pathLst>
                <a:path w="13146088" h="957263">
                  <a:moveTo>
                    <a:pt x="0" y="0"/>
                  </a:moveTo>
                  <a:lnTo>
                    <a:pt x="13146088" y="0"/>
                  </a:lnTo>
                  <a:lnTo>
                    <a:pt x="13146088" y="957263"/>
                  </a:lnTo>
                  <a:lnTo>
                    <a:pt x="0" y="957263"/>
                  </a:lnTo>
                  <a:close/>
                </a:path>
              </a:pathLst>
            </a:custGeom>
            <a:solidFill>
              <a:srgbClr val="000000">
                <a:alpha val="0"/>
              </a:srgbClr>
            </a:solidFill>
          </p:spPr>
        </p:sp>
        <p:sp>
          <p:nvSpPr>
            <p:cNvPr id="16" name="TextBox 16"/>
            <p:cNvSpPr txBox="1"/>
            <p:nvPr/>
          </p:nvSpPr>
          <p:spPr>
            <a:xfrm>
              <a:off x="0" y="-66675"/>
              <a:ext cx="13146087" cy="1023938"/>
            </a:xfrm>
            <a:prstGeom prst="rect">
              <a:avLst/>
            </a:prstGeom>
          </p:spPr>
          <p:txBody>
            <a:bodyPr lIns="0" tIns="0" rIns="0" bIns="0" rtlCol="0" anchor="t"/>
            <a:lstStyle/>
            <a:p>
              <a:pPr algn="l">
                <a:lnSpc>
                  <a:spcPts val="2812"/>
                </a:lnSpc>
              </a:pPr>
              <a:r>
                <a:rPr lang="en-US" sz="1750">
                  <a:solidFill>
                    <a:srgbClr val="DCD7E5"/>
                  </a:solidFill>
                  <a:latin typeface="Heebo Light"/>
                  <a:ea typeface="Heebo Light"/>
                  <a:cs typeface="Heebo Light"/>
                  <a:sym typeface="Heebo Light"/>
                </a:rPr>
                <a:t>Continued advancements in AI and deep learning will lead to more sophisticated emotion detection models with improved accuracy and contextual understanding.</a:t>
              </a:r>
            </a:p>
          </p:txBody>
        </p:sp>
      </p:grpSp>
      <p:sp>
        <p:nvSpPr>
          <p:cNvPr id="17" name="Freeform 17" descr="preencoded.png"/>
          <p:cNvSpPr/>
          <p:nvPr/>
        </p:nvSpPr>
        <p:spPr>
          <a:xfrm>
            <a:off x="785217" y="5018782"/>
            <a:ext cx="560785" cy="560785"/>
          </a:xfrm>
          <a:custGeom>
            <a:avLst/>
            <a:gdLst/>
            <a:ahLst/>
            <a:cxnLst/>
            <a:rect l="l" t="t" r="r" b="b"/>
            <a:pathLst>
              <a:path w="560785" h="560785">
                <a:moveTo>
                  <a:pt x="0" y="0"/>
                </a:moveTo>
                <a:lnTo>
                  <a:pt x="560785" y="0"/>
                </a:lnTo>
                <a:lnTo>
                  <a:pt x="560785" y="560786"/>
                </a:lnTo>
                <a:lnTo>
                  <a:pt x="0" y="560786"/>
                </a:lnTo>
                <a:lnTo>
                  <a:pt x="0" y="0"/>
                </a:lnTo>
                <a:close/>
              </a:path>
            </a:pathLst>
          </a:custGeom>
          <a:blipFill>
            <a:blip r:embed="rId7"/>
            <a:stretch>
              <a:fillRect/>
            </a:stretch>
          </a:blipFill>
        </p:spPr>
      </p:sp>
      <p:grpSp>
        <p:nvGrpSpPr>
          <p:cNvPr id="18" name="Group 18"/>
          <p:cNvGrpSpPr/>
          <p:nvPr/>
        </p:nvGrpSpPr>
        <p:grpSpPr>
          <a:xfrm>
            <a:off x="785217" y="5803850"/>
            <a:ext cx="2804518" cy="350490"/>
            <a:chOff x="0" y="0"/>
            <a:chExt cx="3739357" cy="467320"/>
          </a:xfrm>
        </p:grpSpPr>
        <p:sp>
          <p:nvSpPr>
            <p:cNvPr id="19" name="Freeform 19"/>
            <p:cNvSpPr/>
            <p:nvPr/>
          </p:nvSpPr>
          <p:spPr>
            <a:xfrm>
              <a:off x="0" y="0"/>
              <a:ext cx="3739357" cy="467320"/>
            </a:xfrm>
            <a:custGeom>
              <a:avLst/>
              <a:gdLst/>
              <a:ahLst/>
              <a:cxnLst/>
              <a:rect l="l" t="t" r="r" b="b"/>
              <a:pathLst>
                <a:path w="3739357" h="467320">
                  <a:moveTo>
                    <a:pt x="0" y="0"/>
                  </a:moveTo>
                  <a:lnTo>
                    <a:pt x="3739357" y="0"/>
                  </a:lnTo>
                  <a:lnTo>
                    <a:pt x="3739357" y="467320"/>
                  </a:lnTo>
                  <a:lnTo>
                    <a:pt x="0" y="467320"/>
                  </a:lnTo>
                  <a:close/>
                </a:path>
              </a:pathLst>
            </a:custGeom>
            <a:solidFill>
              <a:srgbClr val="000000">
                <a:alpha val="0"/>
              </a:srgbClr>
            </a:solidFill>
          </p:spPr>
        </p:sp>
        <p:sp>
          <p:nvSpPr>
            <p:cNvPr id="20" name="TextBox 20"/>
            <p:cNvSpPr txBox="1"/>
            <p:nvPr/>
          </p:nvSpPr>
          <p:spPr>
            <a:xfrm>
              <a:off x="0" y="-9525"/>
              <a:ext cx="3739357" cy="476845"/>
            </a:xfrm>
            <a:prstGeom prst="rect">
              <a:avLst/>
            </a:prstGeom>
          </p:spPr>
          <p:txBody>
            <a:bodyPr lIns="0" tIns="0" rIns="0" bIns="0" rtlCol="0" anchor="t"/>
            <a:lstStyle/>
            <a:p>
              <a:pPr algn="l">
                <a:lnSpc>
                  <a:spcPts val="2750"/>
                </a:lnSpc>
              </a:pPr>
              <a:r>
                <a:rPr lang="en-US" sz="2187">
                  <a:solidFill>
                    <a:srgbClr val="DCD7E5"/>
                  </a:solidFill>
                  <a:latin typeface="Montserrat"/>
                  <a:ea typeface="Montserrat"/>
                  <a:cs typeface="Montserrat"/>
                  <a:sym typeface="Montserrat"/>
                </a:rPr>
                <a:t>Data Integration</a:t>
              </a:r>
            </a:p>
          </p:txBody>
        </p:sp>
      </p:grpSp>
      <p:grpSp>
        <p:nvGrpSpPr>
          <p:cNvPr id="21" name="Group 21"/>
          <p:cNvGrpSpPr/>
          <p:nvPr/>
        </p:nvGrpSpPr>
        <p:grpSpPr>
          <a:xfrm>
            <a:off x="785217" y="6288881"/>
            <a:ext cx="9859565" cy="717947"/>
            <a:chOff x="0" y="0"/>
            <a:chExt cx="13146087" cy="957263"/>
          </a:xfrm>
        </p:grpSpPr>
        <p:sp>
          <p:nvSpPr>
            <p:cNvPr id="22" name="Freeform 22"/>
            <p:cNvSpPr/>
            <p:nvPr/>
          </p:nvSpPr>
          <p:spPr>
            <a:xfrm>
              <a:off x="0" y="0"/>
              <a:ext cx="13146088" cy="957263"/>
            </a:xfrm>
            <a:custGeom>
              <a:avLst/>
              <a:gdLst/>
              <a:ahLst/>
              <a:cxnLst/>
              <a:rect l="l" t="t" r="r" b="b"/>
              <a:pathLst>
                <a:path w="13146088" h="957263">
                  <a:moveTo>
                    <a:pt x="0" y="0"/>
                  </a:moveTo>
                  <a:lnTo>
                    <a:pt x="13146088" y="0"/>
                  </a:lnTo>
                  <a:lnTo>
                    <a:pt x="13146088" y="957263"/>
                  </a:lnTo>
                  <a:lnTo>
                    <a:pt x="0" y="957263"/>
                  </a:lnTo>
                  <a:close/>
                </a:path>
              </a:pathLst>
            </a:custGeom>
            <a:solidFill>
              <a:srgbClr val="000000">
                <a:alpha val="0"/>
              </a:srgbClr>
            </a:solidFill>
          </p:spPr>
        </p:sp>
        <p:sp>
          <p:nvSpPr>
            <p:cNvPr id="23" name="TextBox 23"/>
            <p:cNvSpPr txBox="1"/>
            <p:nvPr/>
          </p:nvSpPr>
          <p:spPr>
            <a:xfrm>
              <a:off x="0" y="-66675"/>
              <a:ext cx="13146087" cy="1023938"/>
            </a:xfrm>
            <a:prstGeom prst="rect">
              <a:avLst/>
            </a:prstGeom>
          </p:spPr>
          <p:txBody>
            <a:bodyPr lIns="0" tIns="0" rIns="0" bIns="0" rtlCol="0" anchor="t"/>
            <a:lstStyle/>
            <a:p>
              <a:pPr algn="l">
                <a:lnSpc>
                  <a:spcPts val="2812"/>
                </a:lnSpc>
              </a:pPr>
              <a:r>
                <a:rPr lang="en-US" sz="1750">
                  <a:solidFill>
                    <a:srgbClr val="DCD7E5"/>
                  </a:solidFill>
                  <a:latin typeface="Heebo Light"/>
                  <a:ea typeface="Heebo Light"/>
                  <a:cs typeface="Heebo Light"/>
                  <a:sym typeface="Heebo Light"/>
                </a:rPr>
                <a:t>Integration of multimodal data sources, including facial expressions, voice tone, and physiological signals, will enhance the holistic interpretation of emotions.</a:t>
              </a:r>
            </a:p>
          </p:txBody>
        </p:sp>
      </p:grpSp>
      <p:sp>
        <p:nvSpPr>
          <p:cNvPr id="24" name="Freeform 24" descr="preencoded.png"/>
          <p:cNvSpPr/>
          <p:nvPr/>
        </p:nvSpPr>
        <p:spPr>
          <a:xfrm>
            <a:off x="785217" y="7679829"/>
            <a:ext cx="560785" cy="560785"/>
          </a:xfrm>
          <a:custGeom>
            <a:avLst/>
            <a:gdLst/>
            <a:ahLst/>
            <a:cxnLst/>
            <a:rect l="l" t="t" r="r" b="b"/>
            <a:pathLst>
              <a:path w="560785" h="560785">
                <a:moveTo>
                  <a:pt x="0" y="0"/>
                </a:moveTo>
                <a:lnTo>
                  <a:pt x="560785" y="0"/>
                </a:lnTo>
                <a:lnTo>
                  <a:pt x="560785" y="560785"/>
                </a:lnTo>
                <a:lnTo>
                  <a:pt x="0" y="560785"/>
                </a:lnTo>
                <a:lnTo>
                  <a:pt x="0" y="0"/>
                </a:lnTo>
                <a:close/>
              </a:path>
            </a:pathLst>
          </a:custGeom>
          <a:blipFill>
            <a:blip r:embed="rId8"/>
            <a:stretch>
              <a:fillRect/>
            </a:stretch>
          </a:blipFill>
        </p:spPr>
      </p:sp>
      <p:grpSp>
        <p:nvGrpSpPr>
          <p:cNvPr id="25" name="Group 25"/>
          <p:cNvGrpSpPr/>
          <p:nvPr/>
        </p:nvGrpSpPr>
        <p:grpSpPr>
          <a:xfrm>
            <a:off x="785217" y="8464897"/>
            <a:ext cx="3121670" cy="350490"/>
            <a:chOff x="0" y="0"/>
            <a:chExt cx="4162227" cy="467320"/>
          </a:xfrm>
        </p:grpSpPr>
        <p:sp>
          <p:nvSpPr>
            <p:cNvPr id="26" name="Freeform 26"/>
            <p:cNvSpPr/>
            <p:nvPr/>
          </p:nvSpPr>
          <p:spPr>
            <a:xfrm>
              <a:off x="0" y="0"/>
              <a:ext cx="4162227" cy="467320"/>
            </a:xfrm>
            <a:custGeom>
              <a:avLst/>
              <a:gdLst/>
              <a:ahLst/>
              <a:cxnLst/>
              <a:rect l="l" t="t" r="r" b="b"/>
              <a:pathLst>
                <a:path w="4162227" h="467320">
                  <a:moveTo>
                    <a:pt x="0" y="0"/>
                  </a:moveTo>
                  <a:lnTo>
                    <a:pt x="4162227" y="0"/>
                  </a:lnTo>
                  <a:lnTo>
                    <a:pt x="4162227" y="467320"/>
                  </a:lnTo>
                  <a:lnTo>
                    <a:pt x="0" y="467320"/>
                  </a:lnTo>
                  <a:close/>
                </a:path>
              </a:pathLst>
            </a:custGeom>
            <a:solidFill>
              <a:srgbClr val="000000">
                <a:alpha val="0"/>
              </a:srgbClr>
            </a:solidFill>
          </p:spPr>
        </p:sp>
        <p:sp>
          <p:nvSpPr>
            <p:cNvPr id="27" name="TextBox 27"/>
            <p:cNvSpPr txBox="1"/>
            <p:nvPr/>
          </p:nvSpPr>
          <p:spPr>
            <a:xfrm>
              <a:off x="0" y="-9525"/>
              <a:ext cx="4162227" cy="476845"/>
            </a:xfrm>
            <a:prstGeom prst="rect">
              <a:avLst/>
            </a:prstGeom>
          </p:spPr>
          <p:txBody>
            <a:bodyPr lIns="0" tIns="0" rIns="0" bIns="0" rtlCol="0" anchor="t"/>
            <a:lstStyle/>
            <a:p>
              <a:pPr algn="l">
                <a:lnSpc>
                  <a:spcPts val="2750"/>
                </a:lnSpc>
              </a:pPr>
              <a:r>
                <a:rPr lang="en-US" sz="2187">
                  <a:solidFill>
                    <a:srgbClr val="DCD7E5"/>
                  </a:solidFill>
                  <a:latin typeface="Montserrat"/>
                  <a:ea typeface="Montserrat"/>
                  <a:cs typeface="Montserrat"/>
                  <a:sym typeface="Montserrat"/>
                </a:rPr>
                <a:t>Ethical Considerations</a:t>
              </a:r>
            </a:p>
          </p:txBody>
        </p:sp>
      </p:grpSp>
      <p:grpSp>
        <p:nvGrpSpPr>
          <p:cNvPr id="28" name="Group 28"/>
          <p:cNvGrpSpPr/>
          <p:nvPr/>
        </p:nvGrpSpPr>
        <p:grpSpPr>
          <a:xfrm>
            <a:off x="785217" y="8949928"/>
            <a:ext cx="9859565" cy="717947"/>
            <a:chOff x="0" y="0"/>
            <a:chExt cx="13146087" cy="957263"/>
          </a:xfrm>
        </p:grpSpPr>
        <p:sp>
          <p:nvSpPr>
            <p:cNvPr id="29" name="Freeform 29"/>
            <p:cNvSpPr/>
            <p:nvPr/>
          </p:nvSpPr>
          <p:spPr>
            <a:xfrm>
              <a:off x="0" y="0"/>
              <a:ext cx="13146088" cy="957263"/>
            </a:xfrm>
            <a:custGeom>
              <a:avLst/>
              <a:gdLst/>
              <a:ahLst/>
              <a:cxnLst/>
              <a:rect l="l" t="t" r="r" b="b"/>
              <a:pathLst>
                <a:path w="13146088" h="957263">
                  <a:moveTo>
                    <a:pt x="0" y="0"/>
                  </a:moveTo>
                  <a:lnTo>
                    <a:pt x="13146088" y="0"/>
                  </a:lnTo>
                  <a:lnTo>
                    <a:pt x="13146088" y="957263"/>
                  </a:lnTo>
                  <a:lnTo>
                    <a:pt x="0" y="957263"/>
                  </a:lnTo>
                  <a:close/>
                </a:path>
              </a:pathLst>
            </a:custGeom>
            <a:solidFill>
              <a:srgbClr val="000000">
                <a:alpha val="0"/>
              </a:srgbClr>
            </a:solidFill>
          </p:spPr>
        </p:sp>
        <p:sp>
          <p:nvSpPr>
            <p:cNvPr id="30" name="TextBox 30"/>
            <p:cNvSpPr txBox="1"/>
            <p:nvPr/>
          </p:nvSpPr>
          <p:spPr>
            <a:xfrm>
              <a:off x="0" y="-66675"/>
              <a:ext cx="13146087" cy="1023938"/>
            </a:xfrm>
            <a:prstGeom prst="rect">
              <a:avLst/>
            </a:prstGeom>
          </p:spPr>
          <p:txBody>
            <a:bodyPr lIns="0" tIns="0" rIns="0" bIns="0" rtlCol="0" anchor="t"/>
            <a:lstStyle/>
            <a:p>
              <a:pPr algn="l">
                <a:lnSpc>
                  <a:spcPts val="2812"/>
                </a:lnSpc>
              </a:pPr>
              <a:r>
                <a:rPr lang="en-US" sz="1750">
                  <a:solidFill>
                    <a:srgbClr val="DCD7E5"/>
                  </a:solidFill>
                  <a:latin typeface="Heebo Light"/>
                  <a:ea typeface="Heebo Light"/>
                  <a:cs typeface="Heebo Light"/>
                  <a:sym typeface="Heebo Light"/>
                </a:rPr>
                <a:t>Ethical concerns surrounding data privacy, bias, and responsible use will drive the development of guidelines and regulations for emotion detection technologies.</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D0A2C">
                <a:alpha val="94902"/>
              </a:srgbClr>
            </a:solidFill>
          </p:spPr>
        </p:sp>
      </p:grpSp>
      <p:sp>
        <p:nvSpPr>
          <p:cNvPr id="5" name="Freeform 5"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4"/>
            <a:stretch>
              <a:fillRect/>
            </a:stretch>
          </a:blipFill>
        </p:spPr>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5"/>
            <a:stretch>
              <a:fillRect/>
            </a:stretch>
          </a:blipFill>
        </p:spPr>
      </p:sp>
      <p:grpSp>
        <p:nvGrpSpPr>
          <p:cNvPr id="7" name="Group 7"/>
          <p:cNvGrpSpPr/>
          <p:nvPr/>
        </p:nvGrpSpPr>
        <p:grpSpPr>
          <a:xfrm>
            <a:off x="992238" y="2683966"/>
            <a:ext cx="9445526" cy="1771947"/>
            <a:chOff x="0" y="0"/>
            <a:chExt cx="12594035" cy="2362597"/>
          </a:xfrm>
        </p:grpSpPr>
        <p:sp>
          <p:nvSpPr>
            <p:cNvPr id="8" name="Freeform 8"/>
            <p:cNvSpPr/>
            <p:nvPr/>
          </p:nvSpPr>
          <p:spPr>
            <a:xfrm>
              <a:off x="0" y="0"/>
              <a:ext cx="12594035" cy="2362597"/>
            </a:xfrm>
            <a:custGeom>
              <a:avLst/>
              <a:gdLst/>
              <a:ahLst/>
              <a:cxnLst/>
              <a:rect l="l" t="t" r="r" b="b"/>
              <a:pathLst>
                <a:path w="12594035" h="2362597">
                  <a:moveTo>
                    <a:pt x="0" y="0"/>
                  </a:moveTo>
                  <a:lnTo>
                    <a:pt x="12594035" y="0"/>
                  </a:lnTo>
                  <a:lnTo>
                    <a:pt x="12594035" y="2362597"/>
                  </a:lnTo>
                  <a:lnTo>
                    <a:pt x="0" y="2362597"/>
                  </a:lnTo>
                  <a:close/>
                </a:path>
              </a:pathLst>
            </a:custGeom>
            <a:solidFill>
              <a:srgbClr val="000000">
                <a:alpha val="0"/>
              </a:srgbClr>
            </a:solidFill>
          </p:spPr>
        </p:sp>
        <p:sp>
          <p:nvSpPr>
            <p:cNvPr id="9" name="TextBox 9"/>
            <p:cNvSpPr txBox="1"/>
            <p:nvPr/>
          </p:nvSpPr>
          <p:spPr>
            <a:xfrm>
              <a:off x="0" y="-38100"/>
              <a:ext cx="12594035" cy="2400697"/>
            </a:xfrm>
            <a:prstGeom prst="rect">
              <a:avLst/>
            </a:prstGeom>
          </p:spPr>
          <p:txBody>
            <a:bodyPr lIns="0" tIns="0" rIns="0" bIns="0" rtlCol="0" anchor="t"/>
            <a:lstStyle/>
            <a:p>
              <a:pPr algn="l">
                <a:lnSpc>
                  <a:spcPts val="6937"/>
                </a:lnSpc>
              </a:pPr>
              <a:r>
                <a:rPr lang="en-US" sz="5562">
                  <a:solidFill>
                    <a:srgbClr val="F2F0F4"/>
                  </a:solidFill>
                  <a:latin typeface="Montserrat"/>
                  <a:ea typeface="Montserrat"/>
                  <a:cs typeface="Montserrat"/>
                  <a:sym typeface="Montserrat"/>
                </a:rPr>
                <a:t>Conclusion and Key Takeaways</a:t>
              </a:r>
            </a:p>
          </p:txBody>
        </p:sp>
      </p:grpSp>
      <p:grpSp>
        <p:nvGrpSpPr>
          <p:cNvPr id="10" name="Group 10"/>
          <p:cNvGrpSpPr/>
          <p:nvPr/>
        </p:nvGrpSpPr>
        <p:grpSpPr>
          <a:xfrm>
            <a:off x="992238" y="4881116"/>
            <a:ext cx="9445526" cy="2721769"/>
            <a:chOff x="0" y="0"/>
            <a:chExt cx="12594035" cy="3629025"/>
          </a:xfrm>
        </p:grpSpPr>
        <p:sp>
          <p:nvSpPr>
            <p:cNvPr id="11" name="Freeform 11"/>
            <p:cNvSpPr/>
            <p:nvPr/>
          </p:nvSpPr>
          <p:spPr>
            <a:xfrm>
              <a:off x="0" y="0"/>
              <a:ext cx="12594035" cy="3629025"/>
            </a:xfrm>
            <a:custGeom>
              <a:avLst/>
              <a:gdLst/>
              <a:ahLst/>
              <a:cxnLst/>
              <a:rect l="l" t="t" r="r" b="b"/>
              <a:pathLst>
                <a:path w="12594035" h="3629025">
                  <a:moveTo>
                    <a:pt x="0" y="0"/>
                  </a:moveTo>
                  <a:lnTo>
                    <a:pt x="12594035" y="0"/>
                  </a:lnTo>
                  <a:lnTo>
                    <a:pt x="12594035" y="3629025"/>
                  </a:lnTo>
                  <a:lnTo>
                    <a:pt x="0" y="3629025"/>
                  </a:lnTo>
                  <a:close/>
                </a:path>
              </a:pathLst>
            </a:custGeom>
            <a:solidFill>
              <a:srgbClr val="000000">
                <a:alpha val="0"/>
              </a:srgbClr>
            </a:solidFill>
          </p:spPr>
        </p:sp>
        <p:sp>
          <p:nvSpPr>
            <p:cNvPr id="12" name="TextBox 12"/>
            <p:cNvSpPr txBox="1"/>
            <p:nvPr/>
          </p:nvSpPr>
          <p:spPr>
            <a:xfrm>
              <a:off x="0" y="-85725"/>
              <a:ext cx="12594035" cy="3714750"/>
            </a:xfrm>
            <a:prstGeom prst="rect">
              <a:avLst/>
            </a:prstGeom>
          </p:spPr>
          <p:txBody>
            <a:bodyPr lIns="0" tIns="0" rIns="0" bIns="0" rtlCol="0" anchor="t"/>
            <a:lstStyle/>
            <a:p>
              <a:pPr algn="l">
                <a:lnSpc>
                  <a:spcPts val="3562"/>
                </a:lnSpc>
              </a:pPr>
              <a:r>
                <a:rPr lang="en-US" sz="2187">
                  <a:solidFill>
                    <a:srgbClr val="DCD7E5"/>
                  </a:solidFill>
                  <a:latin typeface="Heebo Light"/>
                  <a:ea typeface="Heebo Light"/>
                  <a:cs typeface="Heebo Light"/>
                  <a:sym typeface="Heebo Light"/>
                </a:rPr>
                <a:t>Emotion detection systems are revolutionizing the way we interact with technology, opening up new possibilities in various fields. While challenges remain, ongoing research and advancements in AI are paving the way for more accurate, ethical, and impactful applications. As we move forward, it's crucial to consider the ethical implications and ensure responsible deployment of this powerful technology.</a:t>
              </a:r>
            </a:p>
          </p:txBody>
        </p:sp>
      </p:grpSp>
    </p:spTree>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D0A2C">
                <a:alpha val="94902"/>
              </a:srgbClr>
            </a:solidFill>
          </p:spPr>
        </p:sp>
      </p:grpSp>
      <p:grpSp>
        <p:nvGrpSpPr>
          <p:cNvPr id="6" name="Group 6"/>
          <p:cNvGrpSpPr/>
          <p:nvPr/>
        </p:nvGrpSpPr>
        <p:grpSpPr>
          <a:xfrm>
            <a:off x="533400" y="4351982"/>
            <a:ext cx="16762363" cy="1814809"/>
            <a:chOff x="-9755783" y="-57149"/>
            <a:chExt cx="22349818" cy="2419746"/>
          </a:xfrm>
        </p:grpSpPr>
        <p:sp>
          <p:nvSpPr>
            <p:cNvPr id="7" name="Freeform 7"/>
            <p:cNvSpPr/>
            <p:nvPr/>
          </p:nvSpPr>
          <p:spPr>
            <a:xfrm>
              <a:off x="0" y="0"/>
              <a:ext cx="12594035" cy="2362597"/>
            </a:xfrm>
            <a:custGeom>
              <a:avLst/>
              <a:gdLst/>
              <a:ahLst/>
              <a:cxnLst/>
              <a:rect l="l" t="t" r="r" b="b"/>
              <a:pathLst>
                <a:path w="12594035" h="2362597">
                  <a:moveTo>
                    <a:pt x="0" y="0"/>
                  </a:moveTo>
                  <a:lnTo>
                    <a:pt x="12594035" y="0"/>
                  </a:lnTo>
                  <a:lnTo>
                    <a:pt x="12594035" y="2362597"/>
                  </a:lnTo>
                  <a:lnTo>
                    <a:pt x="0" y="2362597"/>
                  </a:lnTo>
                  <a:close/>
                </a:path>
              </a:pathLst>
            </a:custGeom>
            <a:solidFill>
              <a:srgbClr val="000000">
                <a:alpha val="0"/>
              </a:srgbClr>
            </a:solidFill>
          </p:spPr>
        </p:sp>
        <p:sp>
          <p:nvSpPr>
            <p:cNvPr id="8" name="TextBox 8"/>
            <p:cNvSpPr txBox="1"/>
            <p:nvPr/>
          </p:nvSpPr>
          <p:spPr>
            <a:xfrm>
              <a:off x="-9755783" y="-57149"/>
              <a:ext cx="22349818" cy="2419746"/>
            </a:xfrm>
            <a:prstGeom prst="rect">
              <a:avLst/>
            </a:prstGeom>
          </p:spPr>
          <p:txBody>
            <a:bodyPr lIns="0" tIns="0" rIns="0" bIns="0" rtlCol="0" anchor="t"/>
            <a:lstStyle/>
            <a:p>
              <a:pPr algn="ctr">
                <a:lnSpc>
                  <a:spcPts val="6937"/>
                </a:lnSpc>
              </a:pPr>
              <a:r>
                <a:rPr lang="en-US" sz="5562" dirty="0">
                  <a:solidFill>
                    <a:srgbClr val="F2F0F4"/>
                  </a:solidFill>
                  <a:latin typeface="Arimo"/>
                  <a:ea typeface="Arimo"/>
                  <a:cs typeface="Arimo"/>
                  <a:sym typeface="Arimo"/>
                </a:rPr>
                <a:t>Where Did We Get This Idea To Make This Project On This Particular Topic?</a:t>
              </a:r>
            </a:p>
          </p:txBody>
        </p:sp>
      </p:gr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D0A2C">
                <a:alpha val="94902"/>
              </a:srgbClr>
            </a:solidFill>
          </p:spPr>
        </p:sp>
      </p:grpSp>
      <p:sp>
        <p:nvSpPr>
          <p:cNvPr id="5" name="Freeform 5"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6"/>
            <a:stretch>
              <a:fillRect/>
            </a:stretch>
          </a:blipFill>
        </p:spPr>
      </p:sp>
      <p:pic>
        <p:nvPicPr>
          <p:cNvPr id="7" name="when your system is too perfect">
            <a:hlinkClick r:id="" action="ppaction://media"/>
            <a:extLst>
              <a:ext uri="{FF2B5EF4-FFF2-40B4-BE49-F238E27FC236}">
                <a16:creationId xmlns:a16="http://schemas.microsoft.com/office/drawing/2014/main" id="{EBC8419B-BF7E-DC0B-F230-3F1643CFAA2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625" y="37505"/>
            <a:ext cx="18287999" cy="10287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8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D0A2C">
                <a:alpha val="94902"/>
              </a:srgbClr>
            </a:solidFill>
          </p:spPr>
        </p:sp>
      </p:grpSp>
      <p:grpSp>
        <p:nvGrpSpPr>
          <p:cNvPr id="5" name="Group 5"/>
          <p:cNvGrpSpPr/>
          <p:nvPr/>
        </p:nvGrpSpPr>
        <p:grpSpPr>
          <a:xfrm>
            <a:off x="2698102" y="-71435"/>
            <a:ext cx="12658530" cy="2654572"/>
            <a:chOff x="0" y="0"/>
            <a:chExt cx="16878040" cy="3539430"/>
          </a:xfrm>
        </p:grpSpPr>
        <p:sp>
          <p:nvSpPr>
            <p:cNvPr id="6" name="Freeform 6"/>
            <p:cNvSpPr/>
            <p:nvPr/>
          </p:nvSpPr>
          <p:spPr>
            <a:xfrm>
              <a:off x="0" y="0"/>
              <a:ext cx="16878040" cy="3539430"/>
            </a:xfrm>
            <a:custGeom>
              <a:avLst/>
              <a:gdLst/>
              <a:ahLst/>
              <a:cxnLst/>
              <a:rect l="l" t="t" r="r" b="b"/>
              <a:pathLst>
                <a:path w="16878040" h="3539430">
                  <a:moveTo>
                    <a:pt x="0" y="0"/>
                  </a:moveTo>
                  <a:lnTo>
                    <a:pt x="16878040" y="0"/>
                  </a:lnTo>
                  <a:lnTo>
                    <a:pt x="16878040" y="3539430"/>
                  </a:lnTo>
                  <a:lnTo>
                    <a:pt x="0" y="3539430"/>
                  </a:lnTo>
                  <a:close/>
                </a:path>
              </a:pathLst>
            </a:custGeom>
            <a:solidFill>
              <a:srgbClr val="000000">
                <a:alpha val="0"/>
              </a:srgbClr>
            </a:solidFill>
          </p:spPr>
        </p:sp>
        <p:sp>
          <p:nvSpPr>
            <p:cNvPr id="7" name="TextBox 7"/>
            <p:cNvSpPr txBox="1"/>
            <p:nvPr/>
          </p:nvSpPr>
          <p:spPr>
            <a:xfrm>
              <a:off x="0" y="-171450"/>
              <a:ext cx="16878040" cy="3710880"/>
            </a:xfrm>
            <a:prstGeom prst="rect">
              <a:avLst/>
            </a:prstGeom>
          </p:spPr>
          <p:txBody>
            <a:bodyPr lIns="0" tIns="0" rIns="0" bIns="0" rtlCol="0" anchor="t"/>
            <a:lstStyle/>
            <a:p>
              <a:pPr algn="ctr">
                <a:lnSpc>
                  <a:spcPts val="9899"/>
                </a:lnSpc>
              </a:pPr>
              <a:r>
                <a:rPr lang="en-US" sz="8249">
                  <a:solidFill>
                    <a:srgbClr val="F2F2F2"/>
                  </a:solidFill>
                  <a:latin typeface="Calibri (MS)"/>
                  <a:ea typeface="Calibri (MS)"/>
                  <a:cs typeface="Calibri (MS)"/>
                  <a:sym typeface="Calibri (MS)"/>
                </a:rPr>
                <a:t>Bhoooooooooooooooooot!!💀 💀 💀 💀 💀</a:t>
              </a:r>
            </a:p>
          </p:txBody>
        </p:sp>
      </p:grpSp>
      <p:pic>
        <p:nvPicPr>
          <p:cNvPr id="9" name="hehehe zakir khan funny laugh meme template new trending memes 2021 kashipurwalebaba2993">
            <a:hlinkClick r:id="" action="ppaction://media"/>
            <a:extLst>
              <a:ext uri="{FF2B5EF4-FFF2-40B4-BE49-F238E27FC236}">
                <a16:creationId xmlns:a16="http://schemas.microsoft.com/office/drawing/2014/main" id="{850838EA-C956-B2C4-491F-A966E42A93F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08385" y="2583136"/>
            <a:ext cx="11637963" cy="667516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6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D0A2C">
                <a:alpha val="94902"/>
              </a:srgbClr>
            </a:solidFill>
          </p:spPr>
        </p:sp>
      </p:grpSp>
      <p:grpSp>
        <p:nvGrpSpPr>
          <p:cNvPr id="5" name="Group 5"/>
          <p:cNvGrpSpPr/>
          <p:nvPr/>
        </p:nvGrpSpPr>
        <p:grpSpPr>
          <a:xfrm>
            <a:off x="5279570" y="4095809"/>
            <a:ext cx="8957389" cy="1654299"/>
            <a:chOff x="0" y="0"/>
            <a:chExt cx="11943185" cy="2205732"/>
          </a:xfrm>
        </p:grpSpPr>
        <p:sp>
          <p:nvSpPr>
            <p:cNvPr id="6" name="Freeform 6"/>
            <p:cNvSpPr/>
            <p:nvPr/>
          </p:nvSpPr>
          <p:spPr>
            <a:xfrm>
              <a:off x="0" y="0"/>
              <a:ext cx="11943185" cy="2205732"/>
            </a:xfrm>
            <a:custGeom>
              <a:avLst/>
              <a:gdLst/>
              <a:ahLst/>
              <a:cxnLst/>
              <a:rect l="l" t="t" r="r" b="b"/>
              <a:pathLst>
                <a:path w="11943185" h="2205732">
                  <a:moveTo>
                    <a:pt x="0" y="0"/>
                  </a:moveTo>
                  <a:lnTo>
                    <a:pt x="11943185" y="0"/>
                  </a:lnTo>
                  <a:lnTo>
                    <a:pt x="11943185" y="2205732"/>
                  </a:lnTo>
                  <a:lnTo>
                    <a:pt x="0" y="2205732"/>
                  </a:lnTo>
                  <a:close/>
                </a:path>
              </a:pathLst>
            </a:custGeom>
            <a:solidFill>
              <a:srgbClr val="000000">
                <a:alpha val="0"/>
              </a:srgbClr>
            </a:solidFill>
          </p:spPr>
        </p:sp>
        <p:sp>
          <p:nvSpPr>
            <p:cNvPr id="7" name="TextBox 7"/>
            <p:cNvSpPr txBox="1"/>
            <p:nvPr/>
          </p:nvSpPr>
          <p:spPr>
            <a:xfrm>
              <a:off x="0" y="-190500"/>
              <a:ext cx="11943185" cy="2396232"/>
            </a:xfrm>
            <a:prstGeom prst="rect">
              <a:avLst/>
            </a:prstGeom>
          </p:spPr>
          <p:txBody>
            <a:bodyPr lIns="0" tIns="0" rIns="0" bIns="0" rtlCol="0" anchor="t"/>
            <a:lstStyle/>
            <a:p>
              <a:pPr algn="ctr">
                <a:lnSpc>
                  <a:spcPts val="11999"/>
                </a:lnSpc>
              </a:pPr>
              <a:r>
                <a:rPr lang="en-US" sz="9999" dirty="0">
                  <a:solidFill>
                    <a:srgbClr val="FFFFFF"/>
                  </a:solidFill>
                  <a:latin typeface="Arial Bold" panose="020B0704020202020204" pitchFamily="34" charset="0"/>
                  <a:ea typeface="Arial"/>
                  <a:cs typeface="Arial Bold" panose="020B0704020202020204" pitchFamily="34" charset="0"/>
                  <a:sym typeface="Arial"/>
                </a:rPr>
                <a:t>Ok, Then</a:t>
              </a:r>
            </a:p>
          </p:txBody>
        </p:sp>
      </p:gr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4" name="Freeform 4"/>
          <p:cNvSpPr/>
          <p:nvPr/>
        </p:nvSpPr>
        <p:spPr>
          <a:xfrm>
            <a:off x="0" y="0"/>
            <a:ext cx="18288000" cy="10287000"/>
          </a:xfrm>
          <a:custGeom>
            <a:avLst/>
            <a:gdLst/>
            <a:ahLst/>
            <a:cxnLst/>
            <a:rect l="l" t="t" r="r" b="b"/>
            <a:pathLst>
              <a:path w="24384000" h="13716000">
                <a:moveTo>
                  <a:pt x="0" y="0"/>
                </a:moveTo>
                <a:lnTo>
                  <a:pt x="24384000" y="0"/>
                </a:lnTo>
                <a:lnTo>
                  <a:pt x="24384000" y="13716000"/>
                </a:lnTo>
                <a:lnTo>
                  <a:pt x="0" y="13716000"/>
                </a:lnTo>
                <a:close/>
              </a:path>
            </a:pathLst>
          </a:custGeom>
          <a:solidFill>
            <a:srgbClr val="0D0A2C">
              <a:alpha val="94902"/>
            </a:srgbClr>
          </a:solidFill>
        </p:spPr>
      </p:sp>
      <p:sp>
        <p:nvSpPr>
          <p:cNvPr id="7" name="TextBox 7"/>
          <p:cNvSpPr txBox="1"/>
          <p:nvPr/>
        </p:nvSpPr>
        <p:spPr>
          <a:xfrm>
            <a:off x="5791200" y="4457700"/>
            <a:ext cx="5961906" cy="974206"/>
          </a:xfrm>
          <a:prstGeom prst="rect">
            <a:avLst/>
          </a:prstGeom>
        </p:spPr>
        <p:txBody>
          <a:bodyPr lIns="0" tIns="0" rIns="0" bIns="0" rtlCol="0" anchor="t"/>
          <a:lstStyle/>
          <a:p>
            <a:pPr algn="ctr">
              <a:lnSpc>
                <a:spcPts val="4499"/>
              </a:lnSpc>
            </a:pPr>
            <a:r>
              <a:rPr lang="en-US" sz="8999" b="1" u="sng" dirty="0">
                <a:solidFill>
                  <a:srgbClr val="F2F0F4"/>
                </a:solidFill>
                <a:latin typeface="Montserrat Bold"/>
                <a:ea typeface="Montserrat Bold"/>
                <a:cs typeface="Montserrat Bold"/>
                <a:sym typeface="Montserrat Bold"/>
              </a:rPr>
              <a:t>Any </a:t>
            </a:r>
          </a:p>
          <a:p>
            <a:pPr algn="ctr">
              <a:lnSpc>
                <a:spcPts val="4499"/>
              </a:lnSpc>
            </a:pPr>
            <a:endParaRPr lang="en-US" sz="8999" b="1" u="sng" dirty="0">
              <a:solidFill>
                <a:srgbClr val="F2F0F4"/>
              </a:solidFill>
              <a:latin typeface="Montserrat Bold"/>
              <a:ea typeface="Montserrat Bold"/>
              <a:cs typeface="Montserrat Bold"/>
              <a:sym typeface="Montserrat Bold"/>
            </a:endParaRPr>
          </a:p>
          <a:p>
            <a:pPr algn="ctr">
              <a:lnSpc>
                <a:spcPts val="4499"/>
              </a:lnSpc>
            </a:pPr>
            <a:r>
              <a:rPr lang="en-US" sz="8999" b="1" u="sng" dirty="0">
                <a:solidFill>
                  <a:srgbClr val="F2F0F4"/>
                </a:solidFill>
                <a:latin typeface="Montserrat Bold"/>
                <a:ea typeface="Montserrat Bold"/>
                <a:cs typeface="Montserrat Bold"/>
                <a:sym typeface="Montserrat Bold"/>
              </a:rPr>
              <a:t>Doubts</a:t>
            </a:r>
          </a:p>
        </p:txBody>
      </p:sp>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D0A2C">
                <a:alpha val="94902"/>
              </a:srgbClr>
            </a:solidFill>
          </p:spPr>
        </p:sp>
      </p:grpSp>
      <p:grpSp>
        <p:nvGrpSpPr>
          <p:cNvPr id="5" name="Group 5"/>
          <p:cNvGrpSpPr/>
          <p:nvPr/>
        </p:nvGrpSpPr>
        <p:grpSpPr>
          <a:xfrm>
            <a:off x="992238" y="3814465"/>
            <a:ext cx="16303526" cy="2658070"/>
            <a:chOff x="0" y="0"/>
            <a:chExt cx="21738035" cy="3544093"/>
          </a:xfrm>
        </p:grpSpPr>
        <p:sp>
          <p:nvSpPr>
            <p:cNvPr id="6" name="Freeform 6"/>
            <p:cNvSpPr/>
            <p:nvPr/>
          </p:nvSpPr>
          <p:spPr>
            <a:xfrm>
              <a:off x="0" y="0"/>
              <a:ext cx="21738034" cy="3544093"/>
            </a:xfrm>
            <a:custGeom>
              <a:avLst/>
              <a:gdLst/>
              <a:ahLst/>
              <a:cxnLst/>
              <a:rect l="l" t="t" r="r" b="b"/>
              <a:pathLst>
                <a:path w="21738034" h="3544093">
                  <a:moveTo>
                    <a:pt x="0" y="0"/>
                  </a:moveTo>
                  <a:lnTo>
                    <a:pt x="21738034" y="0"/>
                  </a:lnTo>
                  <a:lnTo>
                    <a:pt x="21738034" y="3544093"/>
                  </a:lnTo>
                  <a:lnTo>
                    <a:pt x="0" y="3544093"/>
                  </a:lnTo>
                  <a:close/>
                </a:path>
              </a:pathLst>
            </a:custGeom>
            <a:solidFill>
              <a:srgbClr val="000000">
                <a:alpha val="0"/>
              </a:srgbClr>
            </a:solidFill>
          </p:spPr>
        </p:sp>
        <p:sp>
          <p:nvSpPr>
            <p:cNvPr id="7" name="TextBox 7"/>
            <p:cNvSpPr txBox="1"/>
            <p:nvPr/>
          </p:nvSpPr>
          <p:spPr>
            <a:xfrm>
              <a:off x="0" y="-85725"/>
              <a:ext cx="21738035" cy="3629818"/>
            </a:xfrm>
            <a:prstGeom prst="rect">
              <a:avLst/>
            </a:prstGeom>
          </p:spPr>
          <p:txBody>
            <a:bodyPr lIns="0" tIns="0" rIns="0" bIns="0" rtlCol="0" anchor="t"/>
            <a:lstStyle/>
            <a:p>
              <a:pPr algn="ctr">
                <a:lnSpc>
                  <a:spcPts val="20875"/>
                </a:lnSpc>
              </a:pPr>
              <a:r>
                <a:rPr lang="en-US" sz="16687" b="1" u="sng" dirty="0">
                  <a:solidFill>
                    <a:srgbClr val="F2F0F4"/>
                  </a:solidFill>
                  <a:latin typeface="Montserrat Bold"/>
                  <a:ea typeface="Montserrat Bold"/>
                  <a:cs typeface="Montserrat Bold"/>
                  <a:sym typeface="Montserrat Bold"/>
                </a:rPr>
                <a:t>Thank You!!</a:t>
              </a:r>
            </a:p>
            <a:p>
              <a:pPr algn="ctr">
                <a:lnSpc>
                  <a:spcPts val="20875"/>
                </a:lnSpc>
              </a:pPr>
              <a:endParaRPr lang="en-US" sz="16687" b="1" u="sng" dirty="0">
                <a:solidFill>
                  <a:srgbClr val="F2F0F4"/>
                </a:solidFill>
                <a:latin typeface="Montserrat Bold"/>
                <a:ea typeface="Montserrat Bold"/>
                <a:cs typeface="Montserrat Bold"/>
                <a:sym typeface="Montserrat Bold"/>
              </a:endParaRPr>
            </a:p>
          </p:txBody>
        </p:sp>
      </p:gr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D0A2C">
                <a:alpha val="94902"/>
              </a:srgbClr>
            </a:solidFill>
          </p:spPr>
        </p:sp>
      </p:grpSp>
      <p:sp>
        <p:nvSpPr>
          <p:cNvPr id="5" name="Freeform 5"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4"/>
            <a:stretch>
              <a:fillRect/>
            </a:stretch>
          </a:blipFill>
        </p:spPr>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5"/>
            <a:stretch>
              <a:fillRect/>
            </a:stretch>
          </a:blipFill>
        </p:spPr>
      </p:sp>
      <p:grpSp>
        <p:nvGrpSpPr>
          <p:cNvPr id="7" name="Group 7"/>
          <p:cNvGrpSpPr/>
          <p:nvPr/>
        </p:nvGrpSpPr>
        <p:grpSpPr>
          <a:xfrm>
            <a:off x="930325" y="941785"/>
            <a:ext cx="9569351" cy="1661220"/>
            <a:chOff x="0" y="0"/>
            <a:chExt cx="12759135" cy="2214960"/>
          </a:xfrm>
        </p:grpSpPr>
        <p:sp>
          <p:nvSpPr>
            <p:cNvPr id="8" name="Freeform 8"/>
            <p:cNvSpPr/>
            <p:nvPr/>
          </p:nvSpPr>
          <p:spPr>
            <a:xfrm>
              <a:off x="0" y="0"/>
              <a:ext cx="12759135" cy="2214960"/>
            </a:xfrm>
            <a:custGeom>
              <a:avLst/>
              <a:gdLst/>
              <a:ahLst/>
              <a:cxnLst/>
              <a:rect l="l" t="t" r="r" b="b"/>
              <a:pathLst>
                <a:path w="12759135" h="2214960">
                  <a:moveTo>
                    <a:pt x="0" y="0"/>
                  </a:moveTo>
                  <a:lnTo>
                    <a:pt x="12759135" y="0"/>
                  </a:lnTo>
                  <a:lnTo>
                    <a:pt x="12759135" y="2214960"/>
                  </a:lnTo>
                  <a:lnTo>
                    <a:pt x="0" y="2214960"/>
                  </a:lnTo>
                  <a:close/>
                </a:path>
              </a:pathLst>
            </a:custGeom>
            <a:solidFill>
              <a:srgbClr val="000000">
                <a:alpha val="0"/>
              </a:srgbClr>
            </a:solidFill>
          </p:spPr>
        </p:sp>
        <p:sp>
          <p:nvSpPr>
            <p:cNvPr id="9" name="TextBox 9"/>
            <p:cNvSpPr txBox="1"/>
            <p:nvPr/>
          </p:nvSpPr>
          <p:spPr>
            <a:xfrm>
              <a:off x="0" y="-19050"/>
              <a:ext cx="12759135" cy="2234010"/>
            </a:xfrm>
            <a:prstGeom prst="rect">
              <a:avLst/>
            </a:prstGeom>
          </p:spPr>
          <p:txBody>
            <a:bodyPr lIns="0" tIns="0" rIns="0" bIns="0" rtlCol="0" anchor="t"/>
            <a:lstStyle/>
            <a:p>
              <a:pPr algn="l">
                <a:lnSpc>
                  <a:spcPts val="6500"/>
                </a:lnSpc>
              </a:pPr>
              <a:r>
                <a:rPr lang="en-US" sz="5187">
                  <a:solidFill>
                    <a:srgbClr val="F2F0F4"/>
                  </a:solidFill>
                  <a:latin typeface="Montserrat"/>
                  <a:ea typeface="Montserrat"/>
                  <a:cs typeface="Montserrat"/>
                  <a:sym typeface="Montserrat"/>
                </a:rPr>
                <a:t>Introduction to Emotion Detection</a:t>
              </a:r>
            </a:p>
          </p:txBody>
        </p:sp>
      </p:grpSp>
      <p:grpSp>
        <p:nvGrpSpPr>
          <p:cNvPr id="10" name="Group 10"/>
          <p:cNvGrpSpPr/>
          <p:nvPr/>
        </p:nvGrpSpPr>
        <p:grpSpPr>
          <a:xfrm>
            <a:off x="925562" y="2996952"/>
            <a:ext cx="4661298" cy="3686175"/>
            <a:chOff x="0" y="0"/>
            <a:chExt cx="6215063" cy="4914900"/>
          </a:xfrm>
        </p:grpSpPr>
        <p:sp>
          <p:nvSpPr>
            <p:cNvPr id="11" name="Freeform 11"/>
            <p:cNvSpPr/>
            <p:nvPr/>
          </p:nvSpPr>
          <p:spPr>
            <a:xfrm>
              <a:off x="6350" y="6350"/>
              <a:ext cx="6202426" cy="4902200"/>
            </a:xfrm>
            <a:custGeom>
              <a:avLst/>
              <a:gdLst/>
              <a:ahLst/>
              <a:cxnLst/>
              <a:rect l="l" t="t" r="r" b="b"/>
              <a:pathLst>
                <a:path w="6202426" h="4902200">
                  <a:moveTo>
                    <a:pt x="0" y="148844"/>
                  </a:moveTo>
                  <a:cubicBezTo>
                    <a:pt x="0" y="66675"/>
                    <a:pt x="66675" y="0"/>
                    <a:pt x="148971" y="0"/>
                  </a:cubicBezTo>
                  <a:lnTo>
                    <a:pt x="6053455" y="0"/>
                  </a:lnTo>
                  <a:cubicBezTo>
                    <a:pt x="6135751" y="0"/>
                    <a:pt x="6202426" y="66675"/>
                    <a:pt x="6202426" y="148844"/>
                  </a:cubicBezTo>
                  <a:lnTo>
                    <a:pt x="6202426" y="4753356"/>
                  </a:lnTo>
                  <a:cubicBezTo>
                    <a:pt x="6202426" y="4835525"/>
                    <a:pt x="6135751" y="4902200"/>
                    <a:pt x="6053455" y="4902200"/>
                  </a:cubicBezTo>
                  <a:lnTo>
                    <a:pt x="148971" y="4902200"/>
                  </a:lnTo>
                  <a:cubicBezTo>
                    <a:pt x="66675" y="4902200"/>
                    <a:pt x="0" y="4835525"/>
                    <a:pt x="0" y="4753356"/>
                  </a:cubicBezTo>
                  <a:close/>
                </a:path>
              </a:pathLst>
            </a:custGeom>
            <a:solidFill>
              <a:srgbClr val="31136C"/>
            </a:solidFill>
          </p:spPr>
        </p:sp>
        <p:sp>
          <p:nvSpPr>
            <p:cNvPr id="12" name="Freeform 12"/>
            <p:cNvSpPr/>
            <p:nvPr/>
          </p:nvSpPr>
          <p:spPr>
            <a:xfrm>
              <a:off x="0" y="0"/>
              <a:ext cx="6215126" cy="4914900"/>
            </a:xfrm>
            <a:custGeom>
              <a:avLst/>
              <a:gdLst/>
              <a:ahLst/>
              <a:cxnLst/>
              <a:rect l="l" t="t" r="r" b="b"/>
              <a:pathLst>
                <a:path w="6215126" h="4914900">
                  <a:moveTo>
                    <a:pt x="0" y="155194"/>
                  </a:moveTo>
                  <a:cubicBezTo>
                    <a:pt x="0" y="69469"/>
                    <a:pt x="69596" y="0"/>
                    <a:pt x="155321" y="0"/>
                  </a:cubicBezTo>
                  <a:lnTo>
                    <a:pt x="6059805" y="0"/>
                  </a:lnTo>
                  <a:lnTo>
                    <a:pt x="6059805" y="6350"/>
                  </a:lnTo>
                  <a:lnTo>
                    <a:pt x="6059805" y="0"/>
                  </a:lnTo>
                  <a:cubicBezTo>
                    <a:pt x="6145530" y="0"/>
                    <a:pt x="6215126" y="69469"/>
                    <a:pt x="6215126" y="155194"/>
                  </a:cubicBezTo>
                  <a:lnTo>
                    <a:pt x="6208776" y="155194"/>
                  </a:lnTo>
                  <a:lnTo>
                    <a:pt x="6215126" y="155194"/>
                  </a:lnTo>
                  <a:lnTo>
                    <a:pt x="6215126" y="4759706"/>
                  </a:lnTo>
                  <a:lnTo>
                    <a:pt x="6208776" y="4759706"/>
                  </a:lnTo>
                  <a:lnTo>
                    <a:pt x="6215126" y="4759706"/>
                  </a:lnTo>
                  <a:cubicBezTo>
                    <a:pt x="6215126" y="4845431"/>
                    <a:pt x="6145530" y="4914900"/>
                    <a:pt x="6059805" y="4914900"/>
                  </a:cubicBezTo>
                  <a:lnTo>
                    <a:pt x="6059805" y="4908550"/>
                  </a:lnTo>
                  <a:lnTo>
                    <a:pt x="6059805" y="4914900"/>
                  </a:lnTo>
                  <a:lnTo>
                    <a:pt x="155321" y="4914900"/>
                  </a:lnTo>
                  <a:lnTo>
                    <a:pt x="155321" y="4908550"/>
                  </a:lnTo>
                  <a:lnTo>
                    <a:pt x="155321" y="4914900"/>
                  </a:lnTo>
                  <a:cubicBezTo>
                    <a:pt x="69596" y="4914900"/>
                    <a:pt x="0" y="4845431"/>
                    <a:pt x="0" y="4759706"/>
                  </a:cubicBezTo>
                  <a:lnTo>
                    <a:pt x="0" y="155194"/>
                  </a:lnTo>
                  <a:lnTo>
                    <a:pt x="6350" y="155194"/>
                  </a:lnTo>
                  <a:lnTo>
                    <a:pt x="0" y="155194"/>
                  </a:lnTo>
                  <a:moveTo>
                    <a:pt x="12700" y="155194"/>
                  </a:moveTo>
                  <a:lnTo>
                    <a:pt x="12700" y="4759706"/>
                  </a:lnTo>
                  <a:lnTo>
                    <a:pt x="6350" y="4759706"/>
                  </a:lnTo>
                  <a:lnTo>
                    <a:pt x="12700" y="4759706"/>
                  </a:lnTo>
                  <a:cubicBezTo>
                    <a:pt x="12700" y="4838446"/>
                    <a:pt x="76581" y="4902200"/>
                    <a:pt x="155321" y="4902200"/>
                  </a:cubicBezTo>
                  <a:lnTo>
                    <a:pt x="6059805" y="4902200"/>
                  </a:lnTo>
                  <a:cubicBezTo>
                    <a:pt x="6138545" y="4902200"/>
                    <a:pt x="6202426" y="4838446"/>
                    <a:pt x="6202426" y="4759706"/>
                  </a:cubicBezTo>
                  <a:lnTo>
                    <a:pt x="6202426" y="155194"/>
                  </a:lnTo>
                  <a:cubicBezTo>
                    <a:pt x="6202426" y="76454"/>
                    <a:pt x="6138545" y="12700"/>
                    <a:pt x="6059805" y="12700"/>
                  </a:cubicBezTo>
                  <a:lnTo>
                    <a:pt x="155321" y="12700"/>
                  </a:lnTo>
                  <a:lnTo>
                    <a:pt x="155321" y="6350"/>
                  </a:lnTo>
                  <a:lnTo>
                    <a:pt x="155321" y="12700"/>
                  </a:lnTo>
                  <a:cubicBezTo>
                    <a:pt x="76581" y="12700"/>
                    <a:pt x="12700" y="76454"/>
                    <a:pt x="12700" y="155194"/>
                  </a:cubicBezTo>
                  <a:close/>
                </a:path>
              </a:pathLst>
            </a:custGeom>
            <a:solidFill>
              <a:srgbClr val="4A2C85"/>
            </a:solidFill>
          </p:spPr>
        </p:sp>
      </p:grpSp>
      <p:grpSp>
        <p:nvGrpSpPr>
          <p:cNvPr id="13" name="Group 13"/>
          <p:cNvGrpSpPr/>
          <p:nvPr/>
        </p:nvGrpSpPr>
        <p:grpSpPr>
          <a:xfrm>
            <a:off x="1205656" y="3277046"/>
            <a:ext cx="3322588" cy="415379"/>
            <a:chOff x="0" y="0"/>
            <a:chExt cx="4430117" cy="553838"/>
          </a:xfrm>
        </p:grpSpPr>
        <p:sp>
          <p:nvSpPr>
            <p:cNvPr id="14" name="Freeform 14"/>
            <p:cNvSpPr/>
            <p:nvPr/>
          </p:nvSpPr>
          <p:spPr>
            <a:xfrm>
              <a:off x="0" y="0"/>
              <a:ext cx="4430117" cy="553838"/>
            </a:xfrm>
            <a:custGeom>
              <a:avLst/>
              <a:gdLst/>
              <a:ahLst/>
              <a:cxnLst/>
              <a:rect l="l" t="t" r="r" b="b"/>
              <a:pathLst>
                <a:path w="4430117" h="553838">
                  <a:moveTo>
                    <a:pt x="0" y="0"/>
                  </a:moveTo>
                  <a:lnTo>
                    <a:pt x="4430117" y="0"/>
                  </a:lnTo>
                  <a:lnTo>
                    <a:pt x="4430117" y="553838"/>
                  </a:lnTo>
                  <a:lnTo>
                    <a:pt x="0" y="553838"/>
                  </a:lnTo>
                  <a:close/>
                </a:path>
              </a:pathLst>
            </a:custGeom>
            <a:solidFill>
              <a:srgbClr val="000000">
                <a:alpha val="0"/>
              </a:srgbClr>
            </a:solidFill>
          </p:spPr>
        </p:sp>
        <p:sp>
          <p:nvSpPr>
            <p:cNvPr id="15" name="TextBox 15"/>
            <p:cNvSpPr txBox="1"/>
            <p:nvPr/>
          </p:nvSpPr>
          <p:spPr>
            <a:xfrm>
              <a:off x="0" y="-19050"/>
              <a:ext cx="4430117" cy="572888"/>
            </a:xfrm>
            <a:prstGeom prst="rect">
              <a:avLst/>
            </a:prstGeom>
          </p:spPr>
          <p:txBody>
            <a:bodyPr lIns="0" tIns="0" rIns="0" bIns="0" rtlCol="0" anchor="t"/>
            <a:lstStyle/>
            <a:p>
              <a:pPr algn="l">
                <a:lnSpc>
                  <a:spcPts val="3250"/>
                </a:lnSpc>
              </a:pPr>
              <a:r>
                <a:rPr lang="en-US" sz="2562">
                  <a:solidFill>
                    <a:srgbClr val="DCD7E5"/>
                  </a:solidFill>
                  <a:latin typeface="Montserrat"/>
                  <a:ea typeface="Montserrat"/>
                  <a:cs typeface="Montserrat"/>
                  <a:sym typeface="Montserrat"/>
                </a:rPr>
                <a:t>Definition</a:t>
              </a:r>
            </a:p>
          </p:txBody>
        </p:sp>
      </p:grpSp>
      <p:grpSp>
        <p:nvGrpSpPr>
          <p:cNvPr id="16" name="Group 16"/>
          <p:cNvGrpSpPr/>
          <p:nvPr/>
        </p:nvGrpSpPr>
        <p:grpSpPr>
          <a:xfrm>
            <a:off x="1205656" y="3851821"/>
            <a:ext cx="4101108" cy="2126010"/>
            <a:chOff x="0" y="0"/>
            <a:chExt cx="5468143" cy="2834680"/>
          </a:xfrm>
        </p:grpSpPr>
        <p:sp>
          <p:nvSpPr>
            <p:cNvPr id="17" name="Freeform 17"/>
            <p:cNvSpPr/>
            <p:nvPr/>
          </p:nvSpPr>
          <p:spPr>
            <a:xfrm>
              <a:off x="0" y="0"/>
              <a:ext cx="5468143" cy="2834680"/>
            </a:xfrm>
            <a:custGeom>
              <a:avLst/>
              <a:gdLst/>
              <a:ahLst/>
              <a:cxnLst/>
              <a:rect l="l" t="t" r="r" b="b"/>
              <a:pathLst>
                <a:path w="5468143" h="2834680">
                  <a:moveTo>
                    <a:pt x="0" y="0"/>
                  </a:moveTo>
                  <a:lnTo>
                    <a:pt x="5468143" y="0"/>
                  </a:lnTo>
                  <a:lnTo>
                    <a:pt x="5468143" y="2834680"/>
                  </a:lnTo>
                  <a:lnTo>
                    <a:pt x="0" y="2834680"/>
                  </a:lnTo>
                  <a:close/>
                </a:path>
              </a:pathLst>
            </a:custGeom>
            <a:solidFill>
              <a:srgbClr val="000000">
                <a:alpha val="0"/>
              </a:srgbClr>
            </a:solidFill>
          </p:spPr>
        </p:sp>
        <p:sp>
          <p:nvSpPr>
            <p:cNvPr id="18" name="TextBox 18"/>
            <p:cNvSpPr txBox="1"/>
            <p:nvPr/>
          </p:nvSpPr>
          <p:spPr>
            <a:xfrm>
              <a:off x="0" y="-85725"/>
              <a:ext cx="5468143" cy="2920405"/>
            </a:xfrm>
            <a:prstGeom prst="rect">
              <a:avLst/>
            </a:prstGeom>
          </p:spPr>
          <p:txBody>
            <a:bodyPr lIns="0" tIns="0" rIns="0" bIns="0" rtlCol="0" anchor="t"/>
            <a:lstStyle/>
            <a:p>
              <a:pPr algn="l">
                <a:lnSpc>
                  <a:spcPts val="3312"/>
                </a:lnSpc>
              </a:pPr>
              <a:r>
                <a:rPr lang="en-US" sz="2062">
                  <a:solidFill>
                    <a:srgbClr val="DCD7E5"/>
                  </a:solidFill>
                  <a:latin typeface="Heebo Light"/>
                  <a:ea typeface="Heebo Light"/>
                  <a:cs typeface="Heebo Light"/>
                  <a:sym typeface="Heebo Light"/>
                </a:rPr>
                <a:t>Emotion detection, also known as sentiment analysis or affective computing, refers to the use of technology to identify, interpret, and understand human emotions.</a:t>
              </a:r>
            </a:p>
          </p:txBody>
        </p:sp>
      </p:grpSp>
      <p:grpSp>
        <p:nvGrpSpPr>
          <p:cNvPr id="19" name="Group 19"/>
          <p:cNvGrpSpPr/>
          <p:nvPr/>
        </p:nvGrpSpPr>
        <p:grpSpPr>
          <a:xfrm>
            <a:off x="5843141" y="2996952"/>
            <a:ext cx="4661298" cy="3686175"/>
            <a:chOff x="0" y="0"/>
            <a:chExt cx="6215063" cy="4914900"/>
          </a:xfrm>
        </p:grpSpPr>
        <p:sp>
          <p:nvSpPr>
            <p:cNvPr id="20" name="Freeform 20"/>
            <p:cNvSpPr/>
            <p:nvPr/>
          </p:nvSpPr>
          <p:spPr>
            <a:xfrm>
              <a:off x="6350" y="6350"/>
              <a:ext cx="6202426" cy="4902200"/>
            </a:xfrm>
            <a:custGeom>
              <a:avLst/>
              <a:gdLst/>
              <a:ahLst/>
              <a:cxnLst/>
              <a:rect l="l" t="t" r="r" b="b"/>
              <a:pathLst>
                <a:path w="6202426" h="4902200">
                  <a:moveTo>
                    <a:pt x="0" y="148844"/>
                  </a:moveTo>
                  <a:cubicBezTo>
                    <a:pt x="0" y="66675"/>
                    <a:pt x="66675" y="0"/>
                    <a:pt x="148971" y="0"/>
                  </a:cubicBezTo>
                  <a:lnTo>
                    <a:pt x="6053455" y="0"/>
                  </a:lnTo>
                  <a:cubicBezTo>
                    <a:pt x="6135751" y="0"/>
                    <a:pt x="6202426" y="66675"/>
                    <a:pt x="6202426" y="148844"/>
                  </a:cubicBezTo>
                  <a:lnTo>
                    <a:pt x="6202426" y="4753356"/>
                  </a:lnTo>
                  <a:cubicBezTo>
                    <a:pt x="6202426" y="4835525"/>
                    <a:pt x="6135751" y="4902200"/>
                    <a:pt x="6053455" y="4902200"/>
                  </a:cubicBezTo>
                  <a:lnTo>
                    <a:pt x="148971" y="4902200"/>
                  </a:lnTo>
                  <a:cubicBezTo>
                    <a:pt x="66675" y="4902200"/>
                    <a:pt x="0" y="4835525"/>
                    <a:pt x="0" y="4753356"/>
                  </a:cubicBezTo>
                  <a:close/>
                </a:path>
              </a:pathLst>
            </a:custGeom>
            <a:solidFill>
              <a:srgbClr val="31136C"/>
            </a:solidFill>
          </p:spPr>
        </p:sp>
        <p:sp>
          <p:nvSpPr>
            <p:cNvPr id="21" name="Freeform 21"/>
            <p:cNvSpPr/>
            <p:nvPr/>
          </p:nvSpPr>
          <p:spPr>
            <a:xfrm>
              <a:off x="0" y="0"/>
              <a:ext cx="6215126" cy="4914900"/>
            </a:xfrm>
            <a:custGeom>
              <a:avLst/>
              <a:gdLst/>
              <a:ahLst/>
              <a:cxnLst/>
              <a:rect l="l" t="t" r="r" b="b"/>
              <a:pathLst>
                <a:path w="6215126" h="4914900">
                  <a:moveTo>
                    <a:pt x="0" y="155194"/>
                  </a:moveTo>
                  <a:cubicBezTo>
                    <a:pt x="0" y="69469"/>
                    <a:pt x="69596" y="0"/>
                    <a:pt x="155321" y="0"/>
                  </a:cubicBezTo>
                  <a:lnTo>
                    <a:pt x="6059805" y="0"/>
                  </a:lnTo>
                  <a:lnTo>
                    <a:pt x="6059805" y="6350"/>
                  </a:lnTo>
                  <a:lnTo>
                    <a:pt x="6059805" y="0"/>
                  </a:lnTo>
                  <a:cubicBezTo>
                    <a:pt x="6145530" y="0"/>
                    <a:pt x="6215126" y="69469"/>
                    <a:pt x="6215126" y="155194"/>
                  </a:cubicBezTo>
                  <a:lnTo>
                    <a:pt x="6208776" y="155194"/>
                  </a:lnTo>
                  <a:lnTo>
                    <a:pt x="6215126" y="155194"/>
                  </a:lnTo>
                  <a:lnTo>
                    <a:pt x="6215126" y="4759706"/>
                  </a:lnTo>
                  <a:lnTo>
                    <a:pt x="6208776" y="4759706"/>
                  </a:lnTo>
                  <a:lnTo>
                    <a:pt x="6215126" y="4759706"/>
                  </a:lnTo>
                  <a:cubicBezTo>
                    <a:pt x="6215126" y="4845431"/>
                    <a:pt x="6145530" y="4914900"/>
                    <a:pt x="6059805" y="4914900"/>
                  </a:cubicBezTo>
                  <a:lnTo>
                    <a:pt x="6059805" y="4908550"/>
                  </a:lnTo>
                  <a:lnTo>
                    <a:pt x="6059805" y="4914900"/>
                  </a:lnTo>
                  <a:lnTo>
                    <a:pt x="155321" y="4914900"/>
                  </a:lnTo>
                  <a:lnTo>
                    <a:pt x="155321" y="4908550"/>
                  </a:lnTo>
                  <a:lnTo>
                    <a:pt x="155321" y="4914900"/>
                  </a:lnTo>
                  <a:cubicBezTo>
                    <a:pt x="69596" y="4914900"/>
                    <a:pt x="0" y="4845431"/>
                    <a:pt x="0" y="4759706"/>
                  </a:cubicBezTo>
                  <a:lnTo>
                    <a:pt x="0" y="155194"/>
                  </a:lnTo>
                  <a:lnTo>
                    <a:pt x="6350" y="155194"/>
                  </a:lnTo>
                  <a:lnTo>
                    <a:pt x="0" y="155194"/>
                  </a:lnTo>
                  <a:moveTo>
                    <a:pt x="12700" y="155194"/>
                  </a:moveTo>
                  <a:lnTo>
                    <a:pt x="12700" y="4759706"/>
                  </a:lnTo>
                  <a:lnTo>
                    <a:pt x="6350" y="4759706"/>
                  </a:lnTo>
                  <a:lnTo>
                    <a:pt x="12700" y="4759706"/>
                  </a:lnTo>
                  <a:cubicBezTo>
                    <a:pt x="12700" y="4838446"/>
                    <a:pt x="76581" y="4902200"/>
                    <a:pt x="155321" y="4902200"/>
                  </a:cubicBezTo>
                  <a:lnTo>
                    <a:pt x="6059805" y="4902200"/>
                  </a:lnTo>
                  <a:cubicBezTo>
                    <a:pt x="6138545" y="4902200"/>
                    <a:pt x="6202426" y="4838446"/>
                    <a:pt x="6202426" y="4759706"/>
                  </a:cubicBezTo>
                  <a:lnTo>
                    <a:pt x="6202426" y="155194"/>
                  </a:lnTo>
                  <a:cubicBezTo>
                    <a:pt x="6202426" y="76454"/>
                    <a:pt x="6138545" y="12700"/>
                    <a:pt x="6059805" y="12700"/>
                  </a:cubicBezTo>
                  <a:lnTo>
                    <a:pt x="155321" y="12700"/>
                  </a:lnTo>
                  <a:lnTo>
                    <a:pt x="155321" y="6350"/>
                  </a:lnTo>
                  <a:lnTo>
                    <a:pt x="155321" y="12700"/>
                  </a:lnTo>
                  <a:cubicBezTo>
                    <a:pt x="76581" y="12700"/>
                    <a:pt x="12700" y="76454"/>
                    <a:pt x="12700" y="155194"/>
                  </a:cubicBezTo>
                  <a:close/>
                </a:path>
              </a:pathLst>
            </a:custGeom>
            <a:solidFill>
              <a:srgbClr val="4A2C85"/>
            </a:solidFill>
          </p:spPr>
        </p:sp>
      </p:grpSp>
      <p:grpSp>
        <p:nvGrpSpPr>
          <p:cNvPr id="22" name="Group 22"/>
          <p:cNvGrpSpPr/>
          <p:nvPr/>
        </p:nvGrpSpPr>
        <p:grpSpPr>
          <a:xfrm>
            <a:off x="6123235" y="3277046"/>
            <a:ext cx="3322588" cy="415379"/>
            <a:chOff x="0" y="0"/>
            <a:chExt cx="4430117" cy="553838"/>
          </a:xfrm>
        </p:grpSpPr>
        <p:sp>
          <p:nvSpPr>
            <p:cNvPr id="23" name="Freeform 23"/>
            <p:cNvSpPr/>
            <p:nvPr/>
          </p:nvSpPr>
          <p:spPr>
            <a:xfrm>
              <a:off x="0" y="0"/>
              <a:ext cx="4430117" cy="553838"/>
            </a:xfrm>
            <a:custGeom>
              <a:avLst/>
              <a:gdLst/>
              <a:ahLst/>
              <a:cxnLst/>
              <a:rect l="l" t="t" r="r" b="b"/>
              <a:pathLst>
                <a:path w="4430117" h="553838">
                  <a:moveTo>
                    <a:pt x="0" y="0"/>
                  </a:moveTo>
                  <a:lnTo>
                    <a:pt x="4430117" y="0"/>
                  </a:lnTo>
                  <a:lnTo>
                    <a:pt x="4430117" y="553838"/>
                  </a:lnTo>
                  <a:lnTo>
                    <a:pt x="0" y="553838"/>
                  </a:lnTo>
                  <a:close/>
                </a:path>
              </a:pathLst>
            </a:custGeom>
            <a:solidFill>
              <a:srgbClr val="000000">
                <a:alpha val="0"/>
              </a:srgbClr>
            </a:solidFill>
          </p:spPr>
        </p:sp>
        <p:sp>
          <p:nvSpPr>
            <p:cNvPr id="24" name="TextBox 24"/>
            <p:cNvSpPr txBox="1"/>
            <p:nvPr/>
          </p:nvSpPr>
          <p:spPr>
            <a:xfrm>
              <a:off x="0" y="-19050"/>
              <a:ext cx="4430117" cy="572888"/>
            </a:xfrm>
            <a:prstGeom prst="rect">
              <a:avLst/>
            </a:prstGeom>
          </p:spPr>
          <p:txBody>
            <a:bodyPr lIns="0" tIns="0" rIns="0" bIns="0" rtlCol="0" anchor="t"/>
            <a:lstStyle/>
            <a:p>
              <a:pPr algn="l">
                <a:lnSpc>
                  <a:spcPts val="3250"/>
                </a:lnSpc>
              </a:pPr>
              <a:r>
                <a:rPr lang="en-US" sz="2562">
                  <a:solidFill>
                    <a:srgbClr val="DCD7E5"/>
                  </a:solidFill>
                  <a:latin typeface="Montserrat"/>
                  <a:ea typeface="Montserrat"/>
                  <a:cs typeface="Montserrat"/>
                  <a:sym typeface="Montserrat"/>
                </a:rPr>
                <a:t>Core Concepts</a:t>
              </a:r>
            </a:p>
          </p:txBody>
        </p:sp>
      </p:grpSp>
      <p:grpSp>
        <p:nvGrpSpPr>
          <p:cNvPr id="25" name="Group 25"/>
          <p:cNvGrpSpPr/>
          <p:nvPr/>
        </p:nvGrpSpPr>
        <p:grpSpPr>
          <a:xfrm>
            <a:off x="6123235" y="3851821"/>
            <a:ext cx="4101107" cy="2551211"/>
            <a:chOff x="0" y="0"/>
            <a:chExt cx="5468143" cy="3401615"/>
          </a:xfrm>
        </p:grpSpPr>
        <p:sp>
          <p:nvSpPr>
            <p:cNvPr id="26" name="Freeform 26"/>
            <p:cNvSpPr/>
            <p:nvPr/>
          </p:nvSpPr>
          <p:spPr>
            <a:xfrm>
              <a:off x="0" y="0"/>
              <a:ext cx="5468143" cy="3401615"/>
            </a:xfrm>
            <a:custGeom>
              <a:avLst/>
              <a:gdLst/>
              <a:ahLst/>
              <a:cxnLst/>
              <a:rect l="l" t="t" r="r" b="b"/>
              <a:pathLst>
                <a:path w="5468143" h="3401615">
                  <a:moveTo>
                    <a:pt x="0" y="0"/>
                  </a:moveTo>
                  <a:lnTo>
                    <a:pt x="5468143" y="0"/>
                  </a:lnTo>
                  <a:lnTo>
                    <a:pt x="5468143" y="3401615"/>
                  </a:lnTo>
                  <a:lnTo>
                    <a:pt x="0" y="3401615"/>
                  </a:lnTo>
                  <a:close/>
                </a:path>
              </a:pathLst>
            </a:custGeom>
            <a:solidFill>
              <a:srgbClr val="000000">
                <a:alpha val="0"/>
              </a:srgbClr>
            </a:solidFill>
          </p:spPr>
        </p:sp>
        <p:sp>
          <p:nvSpPr>
            <p:cNvPr id="27" name="TextBox 27"/>
            <p:cNvSpPr txBox="1"/>
            <p:nvPr/>
          </p:nvSpPr>
          <p:spPr>
            <a:xfrm>
              <a:off x="0" y="-85725"/>
              <a:ext cx="5468143" cy="3487340"/>
            </a:xfrm>
            <a:prstGeom prst="rect">
              <a:avLst/>
            </a:prstGeom>
          </p:spPr>
          <p:txBody>
            <a:bodyPr lIns="0" tIns="0" rIns="0" bIns="0" rtlCol="0" anchor="t"/>
            <a:lstStyle/>
            <a:p>
              <a:pPr algn="l">
                <a:lnSpc>
                  <a:spcPts val="3312"/>
                </a:lnSpc>
              </a:pPr>
              <a:r>
                <a:rPr lang="en-US" sz="2062">
                  <a:solidFill>
                    <a:srgbClr val="DCD7E5"/>
                  </a:solidFill>
                  <a:latin typeface="Heebo Light"/>
                  <a:ea typeface="Heebo Light"/>
                  <a:cs typeface="Heebo Light"/>
                  <a:sym typeface="Heebo Light"/>
                </a:rPr>
                <a:t>Emotion detection systems rely on various techniques, including facial expression analysis, voice tone analysis, and text-based sentiment analysis, to interpret emotional states.</a:t>
              </a:r>
            </a:p>
          </p:txBody>
        </p:sp>
      </p:grpSp>
      <p:grpSp>
        <p:nvGrpSpPr>
          <p:cNvPr id="28" name="Group 28"/>
          <p:cNvGrpSpPr/>
          <p:nvPr/>
        </p:nvGrpSpPr>
        <p:grpSpPr>
          <a:xfrm>
            <a:off x="925562" y="6939409"/>
            <a:ext cx="9578876" cy="2410569"/>
            <a:chOff x="0" y="0"/>
            <a:chExt cx="12771835" cy="3214092"/>
          </a:xfrm>
        </p:grpSpPr>
        <p:sp>
          <p:nvSpPr>
            <p:cNvPr id="29" name="Freeform 29"/>
            <p:cNvSpPr/>
            <p:nvPr/>
          </p:nvSpPr>
          <p:spPr>
            <a:xfrm>
              <a:off x="6350" y="6350"/>
              <a:ext cx="12759182" cy="3201416"/>
            </a:xfrm>
            <a:custGeom>
              <a:avLst/>
              <a:gdLst/>
              <a:ahLst/>
              <a:cxnLst/>
              <a:rect l="l" t="t" r="r" b="b"/>
              <a:pathLst>
                <a:path w="12759182" h="3201416">
                  <a:moveTo>
                    <a:pt x="0" y="148844"/>
                  </a:moveTo>
                  <a:cubicBezTo>
                    <a:pt x="0" y="66675"/>
                    <a:pt x="66802" y="0"/>
                    <a:pt x="149352" y="0"/>
                  </a:cubicBezTo>
                  <a:lnTo>
                    <a:pt x="12609830" y="0"/>
                  </a:lnTo>
                  <a:cubicBezTo>
                    <a:pt x="12692253" y="0"/>
                    <a:pt x="12759182" y="66675"/>
                    <a:pt x="12759182" y="148844"/>
                  </a:cubicBezTo>
                  <a:lnTo>
                    <a:pt x="12759182" y="3052572"/>
                  </a:lnTo>
                  <a:cubicBezTo>
                    <a:pt x="12759182" y="3134741"/>
                    <a:pt x="12692380" y="3201416"/>
                    <a:pt x="12609830" y="3201416"/>
                  </a:cubicBezTo>
                  <a:lnTo>
                    <a:pt x="149352" y="3201416"/>
                  </a:lnTo>
                  <a:cubicBezTo>
                    <a:pt x="66802" y="3201416"/>
                    <a:pt x="0" y="3134741"/>
                    <a:pt x="0" y="3052572"/>
                  </a:cubicBezTo>
                  <a:close/>
                </a:path>
              </a:pathLst>
            </a:custGeom>
            <a:solidFill>
              <a:srgbClr val="31136C"/>
            </a:solidFill>
          </p:spPr>
        </p:sp>
        <p:sp>
          <p:nvSpPr>
            <p:cNvPr id="30" name="Freeform 30"/>
            <p:cNvSpPr/>
            <p:nvPr/>
          </p:nvSpPr>
          <p:spPr>
            <a:xfrm>
              <a:off x="0" y="0"/>
              <a:ext cx="12771882" cy="3214116"/>
            </a:xfrm>
            <a:custGeom>
              <a:avLst/>
              <a:gdLst/>
              <a:ahLst/>
              <a:cxnLst/>
              <a:rect l="l" t="t" r="r" b="b"/>
              <a:pathLst>
                <a:path w="12771882" h="3214116">
                  <a:moveTo>
                    <a:pt x="0" y="155194"/>
                  </a:moveTo>
                  <a:cubicBezTo>
                    <a:pt x="0" y="69469"/>
                    <a:pt x="69723" y="0"/>
                    <a:pt x="155702" y="0"/>
                  </a:cubicBezTo>
                  <a:lnTo>
                    <a:pt x="12616180" y="0"/>
                  </a:lnTo>
                  <a:lnTo>
                    <a:pt x="12616180" y="6350"/>
                  </a:lnTo>
                  <a:lnTo>
                    <a:pt x="12616180" y="0"/>
                  </a:lnTo>
                  <a:cubicBezTo>
                    <a:pt x="12702160" y="0"/>
                    <a:pt x="12771882" y="69469"/>
                    <a:pt x="12771882" y="155194"/>
                  </a:cubicBezTo>
                  <a:lnTo>
                    <a:pt x="12765532" y="155194"/>
                  </a:lnTo>
                  <a:lnTo>
                    <a:pt x="12771882" y="155194"/>
                  </a:lnTo>
                  <a:lnTo>
                    <a:pt x="12771882" y="3058922"/>
                  </a:lnTo>
                  <a:lnTo>
                    <a:pt x="12765532" y="3058922"/>
                  </a:lnTo>
                  <a:lnTo>
                    <a:pt x="12771882" y="3058922"/>
                  </a:lnTo>
                  <a:cubicBezTo>
                    <a:pt x="12771882" y="3144647"/>
                    <a:pt x="12702160" y="3214116"/>
                    <a:pt x="12616180" y="3214116"/>
                  </a:cubicBezTo>
                  <a:lnTo>
                    <a:pt x="12616180" y="3207766"/>
                  </a:lnTo>
                  <a:lnTo>
                    <a:pt x="12616180" y="3214116"/>
                  </a:lnTo>
                  <a:lnTo>
                    <a:pt x="155702" y="3214116"/>
                  </a:lnTo>
                  <a:lnTo>
                    <a:pt x="155702" y="3207766"/>
                  </a:lnTo>
                  <a:lnTo>
                    <a:pt x="155702" y="3214116"/>
                  </a:lnTo>
                  <a:cubicBezTo>
                    <a:pt x="69723" y="3214116"/>
                    <a:pt x="0" y="3144647"/>
                    <a:pt x="0" y="3058922"/>
                  </a:cubicBezTo>
                  <a:lnTo>
                    <a:pt x="0" y="155194"/>
                  </a:lnTo>
                  <a:lnTo>
                    <a:pt x="6350" y="155194"/>
                  </a:lnTo>
                  <a:lnTo>
                    <a:pt x="0" y="155194"/>
                  </a:lnTo>
                  <a:moveTo>
                    <a:pt x="12700" y="155194"/>
                  </a:moveTo>
                  <a:lnTo>
                    <a:pt x="12700" y="3058922"/>
                  </a:lnTo>
                  <a:lnTo>
                    <a:pt x="6350" y="3058922"/>
                  </a:lnTo>
                  <a:lnTo>
                    <a:pt x="12700" y="3058922"/>
                  </a:lnTo>
                  <a:cubicBezTo>
                    <a:pt x="12700" y="3137662"/>
                    <a:pt x="76708" y="3201416"/>
                    <a:pt x="155702" y="3201416"/>
                  </a:cubicBezTo>
                  <a:lnTo>
                    <a:pt x="12616180" y="3201416"/>
                  </a:lnTo>
                  <a:cubicBezTo>
                    <a:pt x="12695174" y="3201416"/>
                    <a:pt x="12759182" y="3137535"/>
                    <a:pt x="12759182" y="3058922"/>
                  </a:cubicBezTo>
                  <a:lnTo>
                    <a:pt x="12759182" y="155194"/>
                  </a:lnTo>
                  <a:cubicBezTo>
                    <a:pt x="12759182" y="76454"/>
                    <a:pt x="12695174" y="12700"/>
                    <a:pt x="12616180" y="12700"/>
                  </a:cubicBezTo>
                  <a:lnTo>
                    <a:pt x="155702" y="12700"/>
                  </a:lnTo>
                  <a:lnTo>
                    <a:pt x="155702" y="6350"/>
                  </a:lnTo>
                  <a:lnTo>
                    <a:pt x="155702" y="12700"/>
                  </a:lnTo>
                  <a:cubicBezTo>
                    <a:pt x="76708" y="12700"/>
                    <a:pt x="12700" y="76581"/>
                    <a:pt x="12700" y="155194"/>
                  </a:cubicBezTo>
                  <a:close/>
                </a:path>
              </a:pathLst>
            </a:custGeom>
            <a:solidFill>
              <a:srgbClr val="4A2C85"/>
            </a:solidFill>
          </p:spPr>
        </p:sp>
      </p:grpSp>
      <p:grpSp>
        <p:nvGrpSpPr>
          <p:cNvPr id="31" name="Group 31"/>
          <p:cNvGrpSpPr/>
          <p:nvPr/>
        </p:nvGrpSpPr>
        <p:grpSpPr>
          <a:xfrm>
            <a:off x="1205656" y="7219504"/>
            <a:ext cx="3322588" cy="415379"/>
            <a:chOff x="0" y="0"/>
            <a:chExt cx="4430117" cy="553838"/>
          </a:xfrm>
        </p:grpSpPr>
        <p:sp>
          <p:nvSpPr>
            <p:cNvPr id="32" name="Freeform 32"/>
            <p:cNvSpPr/>
            <p:nvPr/>
          </p:nvSpPr>
          <p:spPr>
            <a:xfrm>
              <a:off x="0" y="0"/>
              <a:ext cx="4430117" cy="553838"/>
            </a:xfrm>
            <a:custGeom>
              <a:avLst/>
              <a:gdLst/>
              <a:ahLst/>
              <a:cxnLst/>
              <a:rect l="l" t="t" r="r" b="b"/>
              <a:pathLst>
                <a:path w="4430117" h="553838">
                  <a:moveTo>
                    <a:pt x="0" y="0"/>
                  </a:moveTo>
                  <a:lnTo>
                    <a:pt x="4430117" y="0"/>
                  </a:lnTo>
                  <a:lnTo>
                    <a:pt x="4430117" y="553838"/>
                  </a:lnTo>
                  <a:lnTo>
                    <a:pt x="0" y="553838"/>
                  </a:lnTo>
                  <a:close/>
                </a:path>
              </a:pathLst>
            </a:custGeom>
            <a:solidFill>
              <a:srgbClr val="000000">
                <a:alpha val="0"/>
              </a:srgbClr>
            </a:solidFill>
          </p:spPr>
        </p:sp>
        <p:sp>
          <p:nvSpPr>
            <p:cNvPr id="33" name="TextBox 33"/>
            <p:cNvSpPr txBox="1"/>
            <p:nvPr/>
          </p:nvSpPr>
          <p:spPr>
            <a:xfrm>
              <a:off x="0" y="-19050"/>
              <a:ext cx="4430117" cy="572888"/>
            </a:xfrm>
            <a:prstGeom prst="rect">
              <a:avLst/>
            </a:prstGeom>
          </p:spPr>
          <p:txBody>
            <a:bodyPr lIns="0" tIns="0" rIns="0" bIns="0" rtlCol="0" anchor="t"/>
            <a:lstStyle/>
            <a:p>
              <a:pPr algn="l">
                <a:lnSpc>
                  <a:spcPts val="3250"/>
                </a:lnSpc>
              </a:pPr>
              <a:r>
                <a:rPr lang="en-US" sz="2562">
                  <a:solidFill>
                    <a:srgbClr val="DCD7E5"/>
                  </a:solidFill>
                  <a:latin typeface="Montserrat"/>
                  <a:ea typeface="Montserrat"/>
                  <a:cs typeface="Montserrat"/>
                  <a:sym typeface="Montserrat"/>
                </a:rPr>
                <a:t>Importance</a:t>
              </a:r>
            </a:p>
          </p:txBody>
        </p:sp>
      </p:grpSp>
      <p:grpSp>
        <p:nvGrpSpPr>
          <p:cNvPr id="34" name="Group 34"/>
          <p:cNvGrpSpPr/>
          <p:nvPr/>
        </p:nvGrpSpPr>
        <p:grpSpPr>
          <a:xfrm>
            <a:off x="1205656" y="7794277"/>
            <a:ext cx="9018686" cy="1275606"/>
            <a:chOff x="0" y="0"/>
            <a:chExt cx="12024915" cy="1700808"/>
          </a:xfrm>
        </p:grpSpPr>
        <p:sp>
          <p:nvSpPr>
            <p:cNvPr id="35" name="Freeform 35"/>
            <p:cNvSpPr/>
            <p:nvPr/>
          </p:nvSpPr>
          <p:spPr>
            <a:xfrm>
              <a:off x="0" y="0"/>
              <a:ext cx="12024915" cy="1700808"/>
            </a:xfrm>
            <a:custGeom>
              <a:avLst/>
              <a:gdLst/>
              <a:ahLst/>
              <a:cxnLst/>
              <a:rect l="l" t="t" r="r" b="b"/>
              <a:pathLst>
                <a:path w="12024915" h="1700808">
                  <a:moveTo>
                    <a:pt x="0" y="0"/>
                  </a:moveTo>
                  <a:lnTo>
                    <a:pt x="12024915" y="0"/>
                  </a:lnTo>
                  <a:lnTo>
                    <a:pt x="12024915" y="1700808"/>
                  </a:lnTo>
                  <a:lnTo>
                    <a:pt x="0" y="1700808"/>
                  </a:lnTo>
                  <a:close/>
                </a:path>
              </a:pathLst>
            </a:custGeom>
            <a:solidFill>
              <a:srgbClr val="000000">
                <a:alpha val="0"/>
              </a:srgbClr>
            </a:solidFill>
          </p:spPr>
        </p:sp>
        <p:sp>
          <p:nvSpPr>
            <p:cNvPr id="36" name="TextBox 36"/>
            <p:cNvSpPr txBox="1"/>
            <p:nvPr/>
          </p:nvSpPr>
          <p:spPr>
            <a:xfrm>
              <a:off x="0" y="-85725"/>
              <a:ext cx="12024915" cy="1786533"/>
            </a:xfrm>
            <a:prstGeom prst="rect">
              <a:avLst/>
            </a:prstGeom>
          </p:spPr>
          <p:txBody>
            <a:bodyPr lIns="0" tIns="0" rIns="0" bIns="0" rtlCol="0" anchor="t"/>
            <a:lstStyle/>
            <a:p>
              <a:pPr algn="l">
                <a:lnSpc>
                  <a:spcPts val="3312"/>
                </a:lnSpc>
              </a:pPr>
              <a:r>
                <a:rPr lang="en-US" sz="2062">
                  <a:solidFill>
                    <a:srgbClr val="DCD7E5"/>
                  </a:solidFill>
                  <a:latin typeface="Heebo Light"/>
                  <a:ea typeface="Heebo Light"/>
                  <a:cs typeface="Heebo Light"/>
                  <a:sym typeface="Heebo Light"/>
                </a:rPr>
                <a:t>This field holds immense potential for revolutionizing human-computer interactions, enhancing user experiences, and enabling deeper understanding in various domains, such as healthcare, marketing, and education.</a:t>
              </a:r>
            </a:p>
          </p:txBody>
        </p:sp>
      </p:gr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D0A2C">
                <a:alpha val="94902"/>
              </a:srgbClr>
            </a:solidFill>
          </p:spPr>
        </p:sp>
      </p:grpSp>
      <p:sp>
        <p:nvSpPr>
          <p:cNvPr id="5" name="Freeform 5"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4"/>
            <a:stretch>
              <a:fillRect/>
            </a:stretch>
          </a:blipFill>
        </p:spPr>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5"/>
            <a:stretch>
              <a:fillRect/>
            </a:stretch>
          </a:blipFill>
        </p:spPr>
      </p:sp>
      <p:grpSp>
        <p:nvGrpSpPr>
          <p:cNvPr id="7" name="Group 7"/>
          <p:cNvGrpSpPr/>
          <p:nvPr/>
        </p:nvGrpSpPr>
        <p:grpSpPr>
          <a:xfrm>
            <a:off x="900559" y="912614"/>
            <a:ext cx="9628882" cy="1608236"/>
            <a:chOff x="0" y="0"/>
            <a:chExt cx="12838510" cy="2144315"/>
          </a:xfrm>
        </p:grpSpPr>
        <p:sp>
          <p:nvSpPr>
            <p:cNvPr id="8" name="Freeform 8"/>
            <p:cNvSpPr/>
            <p:nvPr/>
          </p:nvSpPr>
          <p:spPr>
            <a:xfrm>
              <a:off x="0" y="0"/>
              <a:ext cx="12838510" cy="2144315"/>
            </a:xfrm>
            <a:custGeom>
              <a:avLst/>
              <a:gdLst/>
              <a:ahLst/>
              <a:cxnLst/>
              <a:rect l="l" t="t" r="r" b="b"/>
              <a:pathLst>
                <a:path w="12838510" h="2144315">
                  <a:moveTo>
                    <a:pt x="0" y="0"/>
                  </a:moveTo>
                  <a:lnTo>
                    <a:pt x="12838510" y="0"/>
                  </a:lnTo>
                  <a:lnTo>
                    <a:pt x="12838510" y="2144315"/>
                  </a:lnTo>
                  <a:lnTo>
                    <a:pt x="0" y="2144315"/>
                  </a:lnTo>
                  <a:close/>
                </a:path>
              </a:pathLst>
            </a:custGeom>
            <a:solidFill>
              <a:srgbClr val="000000">
                <a:alpha val="0"/>
              </a:srgbClr>
            </a:solidFill>
          </p:spPr>
        </p:sp>
        <p:sp>
          <p:nvSpPr>
            <p:cNvPr id="9" name="TextBox 9"/>
            <p:cNvSpPr txBox="1"/>
            <p:nvPr/>
          </p:nvSpPr>
          <p:spPr>
            <a:xfrm>
              <a:off x="0" y="-19050"/>
              <a:ext cx="12838510" cy="2163365"/>
            </a:xfrm>
            <a:prstGeom prst="rect">
              <a:avLst/>
            </a:prstGeom>
          </p:spPr>
          <p:txBody>
            <a:bodyPr lIns="0" tIns="0" rIns="0" bIns="0" rtlCol="0" anchor="t"/>
            <a:lstStyle/>
            <a:p>
              <a:pPr algn="l">
                <a:lnSpc>
                  <a:spcPts val="6312"/>
                </a:lnSpc>
              </a:pPr>
              <a:r>
                <a:rPr lang="en-US" sz="5062">
                  <a:solidFill>
                    <a:srgbClr val="F2F0F4"/>
                  </a:solidFill>
                  <a:latin typeface="Montserrat"/>
                  <a:ea typeface="Montserrat"/>
                  <a:cs typeface="Montserrat"/>
                  <a:sym typeface="Montserrat"/>
                </a:rPr>
                <a:t>The Science behind Emotion Detection</a:t>
              </a:r>
            </a:p>
          </p:txBody>
        </p:sp>
      </p:grpSp>
      <p:grpSp>
        <p:nvGrpSpPr>
          <p:cNvPr id="10" name="Group 10"/>
          <p:cNvGrpSpPr/>
          <p:nvPr/>
        </p:nvGrpSpPr>
        <p:grpSpPr>
          <a:xfrm>
            <a:off x="895796" y="3191470"/>
            <a:ext cx="588466" cy="588466"/>
            <a:chOff x="0" y="0"/>
            <a:chExt cx="784622" cy="784622"/>
          </a:xfrm>
        </p:grpSpPr>
        <p:sp>
          <p:nvSpPr>
            <p:cNvPr id="11" name="Freeform 11"/>
            <p:cNvSpPr/>
            <p:nvPr/>
          </p:nvSpPr>
          <p:spPr>
            <a:xfrm>
              <a:off x="6350" y="6350"/>
              <a:ext cx="771906" cy="771906"/>
            </a:xfrm>
            <a:custGeom>
              <a:avLst/>
              <a:gdLst/>
              <a:ahLst/>
              <a:cxnLst/>
              <a:rect l="l" t="t" r="r" b="b"/>
              <a:pathLst>
                <a:path w="771906" h="771906">
                  <a:moveTo>
                    <a:pt x="0" y="144145"/>
                  </a:moveTo>
                  <a:cubicBezTo>
                    <a:pt x="0" y="64516"/>
                    <a:pt x="64516" y="0"/>
                    <a:pt x="144145" y="0"/>
                  </a:cubicBezTo>
                  <a:lnTo>
                    <a:pt x="627761" y="0"/>
                  </a:lnTo>
                  <a:cubicBezTo>
                    <a:pt x="707390" y="0"/>
                    <a:pt x="771906" y="64516"/>
                    <a:pt x="771906" y="144145"/>
                  </a:cubicBezTo>
                  <a:lnTo>
                    <a:pt x="771906" y="627761"/>
                  </a:lnTo>
                  <a:cubicBezTo>
                    <a:pt x="771906" y="707390"/>
                    <a:pt x="707390" y="771906"/>
                    <a:pt x="627761" y="771906"/>
                  </a:cubicBezTo>
                  <a:lnTo>
                    <a:pt x="144145" y="771906"/>
                  </a:lnTo>
                  <a:cubicBezTo>
                    <a:pt x="64516" y="771906"/>
                    <a:pt x="0" y="707390"/>
                    <a:pt x="0" y="627761"/>
                  </a:cubicBezTo>
                  <a:close/>
                </a:path>
              </a:pathLst>
            </a:custGeom>
            <a:solidFill>
              <a:srgbClr val="31136C"/>
            </a:solidFill>
          </p:spPr>
        </p:sp>
        <p:sp>
          <p:nvSpPr>
            <p:cNvPr id="12" name="Freeform 12"/>
            <p:cNvSpPr/>
            <p:nvPr/>
          </p:nvSpPr>
          <p:spPr>
            <a:xfrm>
              <a:off x="0" y="0"/>
              <a:ext cx="784606" cy="784606"/>
            </a:xfrm>
            <a:custGeom>
              <a:avLst/>
              <a:gdLst/>
              <a:ahLst/>
              <a:cxnLst/>
              <a:rect l="l" t="t" r="r" b="b"/>
              <a:pathLst>
                <a:path w="784606" h="784606">
                  <a:moveTo>
                    <a:pt x="0" y="150495"/>
                  </a:moveTo>
                  <a:cubicBezTo>
                    <a:pt x="0" y="67310"/>
                    <a:pt x="67310" y="0"/>
                    <a:pt x="150495" y="0"/>
                  </a:cubicBezTo>
                  <a:lnTo>
                    <a:pt x="634111" y="0"/>
                  </a:lnTo>
                  <a:lnTo>
                    <a:pt x="634111" y="6350"/>
                  </a:lnTo>
                  <a:lnTo>
                    <a:pt x="634111" y="0"/>
                  </a:lnTo>
                  <a:cubicBezTo>
                    <a:pt x="717169" y="0"/>
                    <a:pt x="784606" y="67310"/>
                    <a:pt x="784606" y="150495"/>
                  </a:cubicBezTo>
                  <a:lnTo>
                    <a:pt x="778256" y="150495"/>
                  </a:lnTo>
                  <a:lnTo>
                    <a:pt x="784606" y="150495"/>
                  </a:lnTo>
                  <a:lnTo>
                    <a:pt x="784606" y="634111"/>
                  </a:lnTo>
                  <a:lnTo>
                    <a:pt x="778256" y="634111"/>
                  </a:lnTo>
                  <a:lnTo>
                    <a:pt x="784606" y="634111"/>
                  </a:lnTo>
                  <a:cubicBezTo>
                    <a:pt x="784606" y="717169"/>
                    <a:pt x="717296" y="784606"/>
                    <a:pt x="634111" y="784606"/>
                  </a:cubicBezTo>
                  <a:lnTo>
                    <a:pt x="634111" y="778256"/>
                  </a:lnTo>
                  <a:lnTo>
                    <a:pt x="634111" y="784606"/>
                  </a:lnTo>
                  <a:lnTo>
                    <a:pt x="150495" y="784606"/>
                  </a:lnTo>
                  <a:lnTo>
                    <a:pt x="150495" y="778256"/>
                  </a:lnTo>
                  <a:lnTo>
                    <a:pt x="150495" y="784606"/>
                  </a:lnTo>
                  <a:cubicBezTo>
                    <a:pt x="67310" y="784606"/>
                    <a:pt x="0" y="717296"/>
                    <a:pt x="0" y="634111"/>
                  </a:cubicBezTo>
                  <a:lnTo>
                    <a:pt x="0" y="150495"/>
                  </a:lnTo>
                  <a:lnTo>
                    <a:pt x="6350" y="150495"/>
                  </a:lnTo>
                  <a:lnTo>
                    <a:pt x="0" y="150495"/>
                  </a:lnTo>
                  <a:moveTo>
                    <a:pt x="12700" y="150495"/>
                  </a:moveTo>
                  <a:lnTo>
                    <a:pt x="12700" y="634111"/>
                  </a:lnTo>
                  <a:lnTo>
                    <a:pt x="6350" y="634111"/>
                  </a:lnTo>
                  <a:lnTo>
                    <a:pt x="12700" y="634111"/>
                  </a:lnTo>
                  <a:cubicBezTo>
                    <a:pt x="12700" y="710184"/>
                    <a:pt x="74422" y="771906"/>
                    <a:pt x="150495" y="771906"/>
                  </a:cubicBezTo>
                  <a:lnTo>
                    <a:pt x="634111" y="771906"/>
                  </a:lnTo>
                  <a:cubicBezTo>
                    <a:pt x="710184" y="771906"/>
                    <a:pt x="771906" y="710184"/>
                    <a:pt x="771906" y="634111"/>
                  </a:cubicBezTo>
                  <a:lnTo>
                    <a:pt x="771906" y="150495"/>
                  </a:lnTo>
                  <a:cubicBezTo>
                    <a:pt x="771906" y="74422"/>
                    <a:pt x="710311" y="12700"/>
                    <a:pt x="634111" y="12700"/>
                  </a:cubicBezTo>
                  <a:lnTo>
                    <a:pt x="150495" y="12700"/>
                  </a:lnTo>
                  <a:lnTo>
                    <a:pt x="150495" y="6350"/>
                  </a:lnTo>
                  <a:lnTo>
                    <a:pt x="150495" y="12700"/>
                  </a:lnTo>
                  <a:cubicBezTo>
                    <a:pt x="74422" y="12700"/>
                    <a:pt x="12700" y="74422"/>
                    <a:pt x="12700" y="150495"/>
                  </a:cubicBezTo>
                  <a:close/>
                </a:path>
              </a:pathLst>
            </a:custGeom>
            <a:solidFill>
              <a:srgbClr val="4A2C85"/>
            </a:solidFill>
          </p:spPr>
        </p:sp>
      </p:grpSp>
      <p:grpSp>
        <p:nvGrpSpPr>
          <p:cNvPr id="13" name="Group 13"/>
          <p:cNvGrpSpPr/>
          <p:nvPr/>
        </p:nvGrpSpPr>
        <p:grpSpPr>
          <a:xfrm>
            <a:off x="1120229" y="3292674"/>
            <a:ext cx="139452" cy="386060"/>
            <a:chOff x="0" y="0"/>
            <a:chExt cx="185937" cy="514747"/>
          </a:xfrm>
        </p:grpSpPr>
        <p:sp>
          <p:nvSpPr>
            <p:cNvPr id="14" name="Freeform 14"/>
            <p:cNvSpPr/>
            <p:nvPr/>
          </p:nvSpPr>
          <p:spPr>
            <a:xfrm>
              <a:off x="0" y="0"/>
              <a:ext cx="185937" cy="514747"/>
            </a:xfrm>
            <a:custGeom>
              <a:avLst/>
              <a:gdLst/>
              <a:ahLst/>
              <a:cxnLst/>
              <a:rect l="l" t="t" r="r" b="b"/>
              <a:pathLst>
                <a:path w="185937" h="514747">
                  <a:moveTo>
                    <a:pt x="0" y="0"/>
                  </a:moveTo>
                  <a:lnTo>
                    <a:pt x="185937" y="0"/>
                  </a:lnTo>
                  <a:lnTo>
                    <a:pt x="185937" y="514747"/>
                  </a:lnTo>
                  <a:lnTo>
                    <a:pt x="0" y="514747"/>
                  </a:lnTo>
                  <a:close/>
                </a:path>
              </a:pathLst>
            </a:custGeom>
            <a:solidFill>
              <a:srgbClr val="000000">
                <a:alpha val="0"/>
              </a:srgbClr>
            </a:solidFill>
          </p:spPr>
        </p:sp>
        <p:sp>
          <p:nvSpPr>
            <p:cNvPr id="15" name="TextBox 15"/>
            <p:cNvSpPr txBox="1"/>
            <p:nvPr/>
          </p:nvSpPr>
          <p:spPr>
            <a:xfrm>
              <a:off x="0" y="57150"/>
              <a:ext cx="185937" cy="457597"/>
            </a:xfrm>
            <a:prstGeom prst="rect">
              <a:avLst/>
            </a:prstGeom>
          </p:spPr>
          <p:txBody>
            <a:bodyPr lIns="0" tIns="0" rIns="0" bIns="0" rtlCol="0" anchor="t"/>
            <a:lstStyle/>
            <a:p>
              <a:pPr algn="ctr">
                <a:lnSpc>
                  <a:spcPts val="3000"/>
                </a:lnSpc>
              </a:pPr>
              <a:r>
                <a:rPr lang="en-US" sz="3000">
                  <a:solidFill>
                    <a:srgbClr val="DCD7E5"/>
                  </a:solidFill>
                  <a:latin typeface="Montserrat"/>
                  <a:ea typeface="Montserrat"/>
                  <a:cs typeface="Montserrat"/>
                  <a:sym typeface="Montserrat"/>
                </a:rPr>
                <a:t>1</a:t>
              </a:r>
            </a:p>
          </p:txBody>
        </p:sp>
      </p:grpSp>
      <p:grpSp>
        <p:nvGrpSpPr>
          <p:cNvPr id="16" name="Group 16"/>
          <p:cNvGrpSpPr/>
          <p:nvPr/>
        </p:nvGrpSpPr>
        <p:grpSpPr>
          <a:xfrm>
            <a:off x="1736824" y="3196232"/>
            <a:ext cx="3216474" cy="401985"/>
            <a:chOff x="0" y="0"/>
            <a:chExt cx="4288632" cy="535980"/>
          </a:xfrm>
        </p:grpSpPr>
        <p:sp>
          <p:nvSpPr>
            <p:cNvPr id="17" name="Freeform 17"/>
            <p:cNvSpPr/>
            <p:nvPr/>
          </p:nvSpPr>
          <p:spPr>
            <a:xfrm>
              <a:off x="0" y="0"/>
              <a:ext cx="4288632" cy="535980"/>
            </a:xfrm>
            <a:custGeom>
              <a:avLst/>
              <a:gdLst/>
              <a:ahLst/>
              <a:cxnLst/>
              <a:rect l="l" t="t" r="r" b="b"/>
              <a:pathLst>
                <a:path w="4288632" h="535980">
                  <a:moveTo>
                    <a:pt x="0" y="0"/>
                  </a:moveTo>
                  <a:lnTo>
                    <a:pt x="4288632" y="0"/>
                  </a:lnTo>
                  <a:lnTo>
                    <a:pt x="4288632" y="535980"/>
                  </a:lnTo>
                  <a:lnTo>
                    <a:pt x="0" y="535980"/>
                  </a:lnTo>
                  <a:close/>
                </a:path>
              </a:pathLst>
            </a:custGeom>
            <a:solidFill>
              <a:srgbClr val="000000">
                <a:alpha val="0"/>
              </a:srgbClr>
            </a:solidFill>
          </p:spPr>
        </p:sp>
        <p:sp>
          <p:nvSpPr>
            <p:cNvPr id="18" name="TextBox 18"/>
            <p:cNvSpPr txBox="1"/>
            <p:nvPr/>
          </p:nvSpPr>
          <p:spPr>
            <a:xfrm>
              <a:off x="0" y="-9525"/>
              <a:ext cx="4288632" cy="545505"/>
            </a:xfrm>
            <a:prstGeom prst="rect">
              <a:avLst/>
            </a:prstGeom>
          </p:spPr>
          <p:txBody>
            <a:bodyPr lIns="0" tIns="0" rIns="0" bIns="0" rtlCol="0" anchor="t"/>
            <a:lstStyle/>
            <a:p>
              <a:pPr algn="l">
                <a:lnSpc>
                  <a:spcPts val="3124"/>
                </a:lnSpc>
              </a:pPr>
              <a:r>
                <a:rPr lang="en-US" sz="2499">
                  <a:solidFill>
                    <a:srgbClr val="DCD7E5"/>
                  </a:solidFill>
                  <a:latin typeface="Montserrat"/>
                  <a:ea typeface="Montserrat"/>
                  <a:cs typeface="Montserrat"/>
                  <a:sym typeface="Montserrat"/>
                </a:rPr>
                <a:t>Human Emotions</a:t>
              </a:r>
            </a:p>
          </p:txBody>
        </p:sp>
      </p:grpSp>
      <p:grpSp>
        <p:nvGrpSpPr>
          <p:cNvPr id="19" name="Group 19"/>
          <p:cNvGrpSpPr/>
          <p:nvPr/>
        </p:nvGrpSpPr>
        <p:grpSpPr>
          <a:xfrm>
            <a:off x="1736824" y="3752552"/>
            <a:ext cx="3849589" cy="2881610"/>
            <a:chOff x="0" y="0"/>
            <a:chExt cx="5132785" cy="3842147"/>
          </a:xfrm>
        </p:grpSpPr>
        <p:sp>
          <p:nvSpPr>
            <p:cNvPr id="20" name="Freeform 20"/>
            <p:cNvSpPr/>
            <p:nvPr/>
          </p:nvSpPr>
          <p:spPr>
            <a:xfrm>
              <a:off x="0" y="0"/>
              <a:ext cx="5132785" cy="3842147"/>
            </a:xfrm>
            <a:custGeom>
              <a:avLst/>
              <a:gdLst/>
              <a:ahLst/>
              <a:cxnLst/>
              <a:rect l="l" t="t" r="r" b="b"/>
              <a:pathLst>
                <a:path w="5132785" h="3842147">
                  <a:moveTo>
                    <a:pt x="0" y="0"/>
                  </a:moveTo>
                  <a:lnTo>
                    <a:pt x="5132785" y="0"/>
                  </a:lnTo>
                  <a:lnTo>
                    <a:pt x="5132785" y="3842147"/>
                  </a:lnTo>
                  <a:lnTo>
                    <a:pt x="0" y="3842147"/>
                  </a:lnTo>
                  <a:close/>
                </a:path>
              </a:pathLst>
            </a:custGeom>
            <a:solidFill>
              <a:srgbClr val="000000">
                <a:alpha val="0"/>
              </a:srgbClr>
            </a:solidFill>
          </p:spPr>
        </p:sp>
        <p:sp>
          <p:nvSpPr>
            <p:cNvPr id="21" name="TextBox 21"/>
            <p:cNvSpPr txBox="1"/>
            <p:nvPr/>
          </p:nvSpPr>
          <p:spPr>
            <a:xfrm>
              <a:off x="0" y="-76200"/>
              <a:ext cx="5132785" cy="3918347"/>
            </a:xfrm>
            <a:prstGeom prst="rect">
              <a:avLst/>
            </a:prstGeom>
          </p:spPr>
          <p:txBody>
            <a:bodyPr lIns="0" tIns="0" rIns="0" bIns="0" rtlCol="0" anchor="t"/>
            <a:lstStyle/>
            <a:p>
              <a:pPr algn="l">
                <a:lnSpc>
                  <a:spcPts val="3187"/>
                </a:lnSpc>
              </a:pPr>
              <a:r>
                <a:rPr lang="en-US" sz="2000">
                  <a:solidFill>
                    <a:srgbClr val="DCD7E5"/>
                  </a:solidFill>
                  <a:latin typeface="Heebo Light"/>
                  <a:ea typeface="Heebo Light"/>
                  <a:cs typeface="Heebo Light"/>
                  <a:sym typeface="Heebo Light"/>
                </a:rPr>
                <a:t>Understanding the complex interplay of human emotions is a fundamental aspect of emotion detection. Researchers have identified six basic emotions: happiness, sadness, anger, fear, surprise, and disgust.</a:t>
              </a:r>
            </a:p>
          </p:txBody>
        </p:sp>
      </p:grpSp>
      <p:grpSp>
        <p:nvGrpSpPr>
          <p:cNvPr id="22" name="Group 22"/>
          <p:cNvGrpSpPr/>
          <p:nvPr/>
        </p:nvGrpSpPr>
        <p:grpSpPr>
          <a:xfrm>
            <a:off x="5838974" y="3191470"/>
            <a:ext cx="588466" cy="588466"/>
            <a:chOff x="0" y="0"/>
            <a:chExt cx="784622" cy="784622"/>
          </a:xfrm>
        </p:grpSpPr>
        <p:sp>
          <p:nvSpPr>
            <p:cNvPr id="23" name="Freeform 23"/>
            <p:cNvSpPr/>
            <p:nvPr/>
          </p:nvSpPr>
          <p:spPr>
            <a:xfrm>
              <a:off x="6350" y="6350"/>
              <a:ext cx="771906" cy="771906"/>
            </a:xfrm>
            <a:custGeom>
              <a:avLst/>
              <a:gdLst/>
              <a:ahLst/>
              <a:cxnLst/>
              <a:rect l="l" t="t" r="r" b="b"/>
              <a:pathLst>
                <a:path w="771906" h="771906">
                  <a:moveTo>
                    <a:pt x="0" y="144145"/>
                  </a:moveTo>
                  <a:cubicBezTo>
                    <a:pt x="0" y="64516"/>
                    <a:pt x="64516" y="0"/>
                    <a:pt x="144145" y="0"/>
                  </a:cubicBezTo>
                  <a:lnTo>
                    <a:pt x="627761" y="0"/>
                  </a:lnTo>
                  <a:cubicBezTo>
                    <a:pt x="707390" y="0"/>
                    <a:pt x="771906" y="64516"/>
                    <a:pt x="771906" y="144145"/>
                  </a:cubicBezTo>
                  <a:lnTo>
                    <a:pt x="771906" y="627761"/>
                  </a:lnTo>
                  <a:cubicBezTo>
                    <a:pt x="771906" y="707390"/>
                    <a:pt x="707390" y="771906"/>
                    <a:pt x="627761" y="771906"/>
                  </a:cubicBezTo>
                  <a:lnTo>
                    <a:pt x="144145" y="771906"/>
                  </a:lnTo>
                  <a:cubicBezTo>
                    <a:pt x="64516" y="771906"/>
                    <a:pt x="0" y="707390"/>
                    <a:pt x="0" y="627761"/>
                  </a:cubicBezTo>
                  <a:close/>
                </a:path>
              </a:pathLst>
            </a:custGeom>
            <a:solidFill>
              <a:srgbClr val="31136C"/>
            </a:solidFill>
          </p:spPr>
        </p:sp>
        <p:sp>
          <p:nvSpPr>
            <p:cNvPr id="24" name="Freeform 24"/>
            <p:cNvSpPr/>
            <p:nvPr/>
          </p:nvSpPr>
          <p:spPr>
            <a:xfrm>
              <a:off x="0" y="0"/>
              <a:ext cx="784606" cy="784606"/>
            </a:xfrm>
            <a:custGeom>
              <a:avLst/>
              <a:gdLst/>
              <a:ahLst/>
              <a:cxnLst/>
              <a:rect l="l" t="t" r="r" b="b"/>
              <a:pathLst>
                <a:path w="784606" h="784606">
                  <a:moveTo>
                    <a:pt x="0" y="150495"/>
                  </a:moveTo>
                  <a:cubicBezTo>
                    <a:pt x="0" y="67310"/>
                    <a:pt x="67310" y="0"/>
                    <a:pt x="150495" y="0"/>
                  </a:cubicBezTo>
                  <a:lnTo>
                    <a:pt x="634111" y="0"/>
                  </a:lnTo>
                  <a:lnTo>
                    <a:pt x="634111" y="6350"/>
                  </a:lnTo>
                  <a:lnTo>
                    <a:pt x="634111" y="0"/>
                  </a:lnTo>
                  <a:cubicBezTo>
                    <a:pt x="717169" y="0"/>
                    <a:pt x="784606" y="67310"/>
                    <a:pt x="784606" y="150495"/>
                  </a:cubicBezTo>
                  <a:lnTo>
                    <a:pt x="778256" y="150495"/>
                  </a:lnTo>
                  <a:lnTo>
                    <a:pt x="784606" y="150495"/>
                  </a:lnTo>
                  <a:lnTo>
                    <a:pt x="784606" y="634111"/>
                  </a:lnTo>
                  <a:lnTo>
                    <a:pt x="778256" y="634111"/>
                  </a:lnTo>
                  <a:lnTo>
                    <a:pt x="784606" y="634111"/>
                  </a:lnTo>
                  <a:cubicBezTo>
                    <a:pt x="784606" y="717169"/>
                    <a:pt x="717296" y="784606"/>
                    <a:pt x="634111" y="784606"/>
                  </a:cubicBezTo>
                  <a:lnTo>
                    <a:pt x="634111" y="778256"/>
                  </a:lnTo>
                  <a:lnTo>
                    <a:pt x="634111" y="784606"/>
                  </a:lnTo>
                  <a:lnTo>
                    <a:pt x="150495" y="784606"/>
                  </a:lnTo>
                  <a:lnTo>
                    <a:pt x="150495" y="778256"/>
                  </a:lnTo>
                  <a:lnTo>
                    <a:pt x="150495" y="784606"/>
                  </a:lnTo>
                  <a:cubicBezTo>
                    <a:pt x="67310" y="784606"/>
                    <a:pt x="0" y="717296"/>
                    <a:pt x="0" y="634111"/>
                  </a:cubicBezTo>
                  <a:lnTo>
                    <a:pt x="0" y="150495"/>
                  </a:lnTo>
                  <a:lnTo>
                    <a:pt x="6350" y="150495"/>
                  </a:lnTo>
                  <a:lnTo>
                    <a:pt x="0" y="150495"/>
                  </a:lnTo>
                  <a:moveTo>
                    <a:pt x="12700" y="150495"/>
                  </a:moveTo>
                  <a:lnTo>
                    <a:pt x="12700" y="634111"/>
                  </a:lnTo>
                  <a:lnTo>
                    <a:pt x="6350" y="634111"/>
                  </a:lnTo>
                  <a:lnTo>
                    <a:pt x="12700" y="634111"/>
                  </a:lnTo>
                  <a:cubicBezTo>
                    <a:pt x="12700" y="710184"/>
                    <a:pt x="74422" y="771906"/>
                    <a:pt x="150495" y="771906"/>
                  </a:cubicBezTo>
                  <a:lnTo>
                    <a:pt x="634111" y="771906"/>
                  </a:lnTo>
                  <a:cubicBezTo>
                    <a:pt x="710184" y="771906"/>
                    <a:pt x="771906" y="710184"/>
                    <a:pt x="771906" y="634111"/>
                  </a:cubicBezTo>
                  <a:lnTo>
                    <a:pt x="771906" y="150495"/>
                  </a:lnTo>
                  <a:cubicBezTo>
                    <a:pt x="771906" y="74422"/>
                    <a:pt x="710311" y="12700"/>
                    <a:pt x="634111" y="12700"/>
                  </a:cubicBezTo>
                  <a:lnTo>
                    <a:pt x="150495" y="12700"/>
                  </a:lnTo>
                  <a:lnTo>
                    <a:pt x="150495" y="6350"/>
                  </a:lnTo>
                  <a:lnTo>
                    <a:pt x="150495" y="12700"/>
                  </a:lnTo>
                  <a:cubicBezTo>
                    <a:pt x="74422" y="12700"/>
                    <a:pt x="12700" y="74422"/>
                    <a:pt x="12700" y="150495"/>
                  </a:cubicBezTo>
                  <a:close/>
                </a:path>
              </a:pathLst>
            </a:custGeom>
            <a:solidFill>
              <a:srgbClr val="4A2C85"/>
            </a:solidFill>
          </p:spPr>
        </p:sp>
      </p:grpSp>
      <p:grpSp>
        <p:nvGrpSpPr>
          <p:cNvPr id="25" name="Group 25"/>
          <p:cNvGrpSpPr/>
          <p:nvPr/>
        </p:nvGrpSpPr>
        <p:grpSpPr>
          <a:xfrm>
            <a:off x="6023521" y="3292674"/>
            <a:ext cx="219224" cy="386060"/>
            <a:chOff x="0" y="0"/>
            <a:chExt cx="292298" cy="514747"/>
          </a:xfrm>
        </p:grpSpPr>
        <p:sp>
          <p:nvSpPr>
            <p:cNvPr id="26" name="Freeform 26"/>
            <p:cNvSpPr/>
            <p:nvPr/>
          </p:nvSpPr>
          <p:spPr>
            <a:xfrm>
              <a:off x="0" y="0"/>
              <a:ext cx="292298" cy="514747"/>
            </a:xfrm>
            <a:custGeom>
              <a:avLst/>
              <a:gdLst/>
              <a:ahLst/>
              <a:cxnLst/>
              <a:rect l="l" t="t" r="r" b="b"/>
              <a:pathLst>
                <a:path w="292298" h="514747">
                  <a:moveTo>
                    <a:pt x="0" y="0"/>
                  </a:moveTo>
                  <a:lnTo>
                    <a:pt x="292298" y="0"/>
                  </a:lnTo>
                  <a:lnTo>
                    <a:pt x="292298" y="514747"/>
                  </a:lnTo>
                  <a:lnTo>
                    <a:pt x="0" y="514747"/>
                  </a:lnTo>
                  <a:close/>
                </a:path>
              </a:pathLst>
            </a:custGeom>
            <a:solidFill>
              <a:srgbClr val="000000">
                <a:alpha val="0"/>
              </a:srgbClr>
            </a:solidFill>
          </p:spPr>
        </p:sp>
        <p:sp>
          <p:nvSpPr>
            <p:cNvPr id="27" name="TextBox 27"/>
            <p:cNvSpPr txBox="1"/>
            <p:nvPr/>
          </p:nvSpPr>
          <p:spPr>
            <a:xfrm>
              <a:off x="0" y="57150"/>
              <a:ext cx="292298" cy="457597"/>
            </a:xfrm>
            <a:prstGeom prst="rect">
              <a:avLst/>
            </a:prstGeom>
          </p:spPr>
          <p:txBody>
            <a:bodyPr lIns="0" tIns="0" rIns="0" bIns="0" rtlCol="0" anchor="t"/>
            <a:lstStyle/>
            <a:p>
              <a:pPr algn="ctr">
                <a:lnSpc>
                  <a:spcPts val="3000"/>
                </a:lnSpc>
              </a:pPr>
              <a:r>
                <a:rPr lang="en-US" sz="3000">
                  <a:solidFill>
                    <a:srgbClr val="DCD7E5"/>
                  </a:solidFill>
                  <a:latin typeface="Montserrat"/>
                  <a:ea typeface="Montserrat"/>
                  <a:cs typeface="Montserrat"/>
                  <a:sym typeface="Montserrat"/>
                </a:rPr>
                <a:t>2</a:t>
              </a:r>
            </a:p>
          </p:txBody>
        </p:sp>
      </p:grpSp>
      <p:grpSp>
        <p:nvGrpSpPr>
          <p:cNvPr id="28" name="Group 28"/>
          <p:cNvGrpSpPr/>
          <p:nvPr/>
        </p:nvGrpSpPr>
        <p:grpSpPr>
          <a:xfrm>
            <a:off x="6680001" y="3196232"/>
            <a:ext cx="3849589" cy="803970"/>
            <a:chOff x="0" y="0"/>
            <a:chExt cx="5132785" cy="1071960"/>
          </a:xfrm>
        </p:grpSpPr>
        <p:sp>
          <p:nvSpPr>
            <p:cNvPr id="29" name="Freeform 29"/>
            <p:cNvSpPr/>
            <p:nvPr/>
          </p:nvSpPr>
          <p:spPr>
            <a:xfrm>
              <a:off x="0" y="0"/>
              <a:ext cx="5132785" cy="1071960"/>
            </a:xfrm>
            <a:custGeom>
              <a:avLst/>
              <a:gdLst/>
              <a:ahLst/>
              <a:cxnLst/>
              <a:rect l="l" t="t" r="r" b="b"/>
              <a:pathLst>
                <a:path w="5132785" h="1071960">
                  <a:moveTo>
                    <a:pt x="0" y="0"/>
                  </a:moveTo>
                  <a:lnTo>
                    <a:pt x="5132785" y="0"/>
                  </a:lnTo>
                  <a:lnTo>
                    <a:pt x="5132785" y="1071960"/>
                  </a:lnTo>
                  <a:lnTo>
                    <a:pt x="0" y="1071960"/>
                  </a:lnTo>
                  <a:close/>
                </a:path>
              </a:pathLst>
            </a:custGeom>
            <a:solidFill>
              <a:srgbClr val="000000">
                <a:alpha val="0"/>
              </a:srgbClr>
            </a:solidFill>
          </p:spPr>
        </p:sp>
        <p:sp>
          <p:nvSpPr>
            <p:cNvPr id="30" name="TextBox 30"/>
            <p:cNvSpPr txBox="1"/>
            <p:nvPr/>
          </p:nvSpPr>
          <p:spPr>
            <a:xfrm>
              <a:off x="0" y="-9525"/>
              <a:ext cx="5132785" cy="1081485"/>
            </a:xfrm>
            <a:prstGeom prst="rect">
              <a:avLst/>
            </a:prstGeom>
          </p:spPr>
          <p:txBody>
            <a:bodyPr lIns="0" tIns="0" rIns="0" bIns="0" rtlCol="0" anchor="t"/>
            <a:lstStyle/>
            <a:p>
              <a:pPr algn="l">
                <a:lnSpc>
                  <a:spcPts val="3124"/>
                </a:lnSpc>
              </a:pPr>
              <a:r>
                <a:rPr lang="en-US" sz="2499">
                  <a:solidFill>
                    <a:srgbClr val="DCD7E5"/>
                  </a:solidFill>
                  <a:latin typeface="Montserrat"/>
                  <a:ea typeface="Montserrat"/>
                  <a:cs typeface="Montserrat"/>
                  <a:sym typeface="Montserrat"/>
                </a:rPr>
                <a:t>Machine Learning Algorithms</a:t>
              </a:r>
            </a:p>
          </p:txBody>
        </p:sp>
      </p:grpSp>
      <p:grpSp>
        <p:nvGrpSpPr>
          <p:cNvPr id="31" name="Group 31"/>
          <p:cNvGrpSpPr/>
          <p:nvPr/>
        </p:nvGrpSpPr>
        <p:grpSpPr>
          <a:xfrm>
            <a:off x="6680001" y="4154538"/>
            <a:ext cx="3849589" cy="2881610"/>
            <a:chOff x="0" y="0"/>
            <a:chExt cx="5132785" cy="3842147"/>
          </a:xfrm>
        </p:grpSpPr>
        <p:sp>
          <p:nvSpPr>
            <p:cNvPr id="32" name="Freeform 32"/>
            <p:cNvSpPr/>
            <p:nvPr/>
          </p:nvSpPr>
          <p:spPr>
            <a:xfrm>
              <a:off x="0" y="0"/>
              <a:ext cx="5132785" cy="3842147"/>
            </a:xfrm>
            <a:custGeom>
              <a:avLst/>
              <a:gdLst/>
              <a:ahLst/>
              <a:cxnLst/>
              <a:rect l="l" t="t" r="r" b="b"/>
              <a:pathLst>
                <a:path w="5132785" h="3842147">
                  <a:moveTo>
                    <a:pt x="0" y="0"/>
                  </a:moveTo>
                  <a:lnTo>
                    <a:pt x="5132785" y="0"/>
                  </a:lnTo>
                  <a:lnTo>
                    <a:pt x="5132785" y="3842147"/>
                  </a:lnTo>
                  <a:lnTo>
                    <a:pt x="0" y="3842147"/>
                  </a:lnTo>
                  <a:close/>
                </a:path>
              </a:pathLst>
            </a:custGeom>
            <a:solidFill>
              <a:srgbClr val="000000">
                <a:alpha val="0"/>
              </a:srgbClr>
            </a:solidFill>
          </p:spPr>
        </p:sp>
        <p:sp>
          <p:nvSpPr>
            <p:cNvPr id="33" name="TextBox 33"/>
            <p:cNvSpPr txBox="1"/>
            <p:nvPr/>
          </p:nvSpPr>
          <p:spPr>
            <a:xfrm>
              <a:off x="0" y="-76200"/>
              <a:ext cx="5132785" cy="3918347"/>
            </a:xfrm>
            <a:prstGeom prst="rect">
              <a:avLst/>
            </a:prstGeom>
          </p:spPr>
          <p:txBody>
            <a:bodyPr lIns="0" tIns="0" rIns="0" bIns="0" rtlCol="0" anchor="t"/>
            <a:lstStyle/>
            <a:p>
              <a:pPr algn="l">
                <a:lnSpc>
                  <a:spcPts val="3187"/>
                </a:lnSpc>
              </a:pPr>
              <a:r>
                <a:rPr lang="en-US" sz="2000">
                  <a:solidFill>
                    <a:srgbClr val="DCD7E5"/>
                  </a:solidFill>
                  <a:latin typeface="Heebo Light"/>
                  <a:ea typeface="Heebo Light"/>
                  <a:cs typeface="Heebo Light"/>
                  <a:sym typeface="Heebo Light"/>
                </a:rPr>
                <a:t>Machine learning algorithms are central to emotion detection. These algorithms are trained on vast datasets of emotional data, allowing them to identify patterns and predict emotional states based on input signals.</a:t>
              </a:r>
            </a:p>
          </p:txBody>
        </p:sp>
      </p:grpSp>
      <p:grpSp>
        <p:nvGrpSpPr>
          <p:cNvPr id="34" name="Group 34"/>
          <p:cNvGrpSpPr/>
          <p:nvPr/>
        </p:nvGrpSpPr>
        <p:grpSpPr>
          <a:xfrm>
            <a:off x="895796" y="7578179"/>
            <a:ext cx="588466" cy="588466"/>
            <a:chOff x="0" y="0"/>
            <a:chExt cx="784622" cy="784622"/>
          </a:xfrm>
        </p:grpSpPr>
        <p:sp>
          <p:nvSpPr>
            <p:cNvPr id="35" name="Freeform 35"/>
            <p:cNvSpPr/>
            <p:nvPr/>
          </p:nvSpPr>
          <p:spPr>
            <a:xfrm>
              <a:off x="6350" y="6350"/>
              <a:ext cx="771906" cy="771906"/>
            </a:xfrm>
            <a:custGeom>
              <a:avLst/>
              <a:gdLst/>
              <a:ahLst/>
              <a:cxnLst/>
              <a:rect l="l" t="t" r="r" b="b"/>
              <a:pathLst>
                <a:path w="771906" h="771906">
                  <a:moveTo>
                    <a:pt x="0" y="144145"/>
                  </a:moveTo>
                  <a:cubicBezTo>
                    <a:pt x="0" y="64516"/>
                    <a:pt x="64516" y="0"/>
                    <a:pt x="144145" y="0"/>
                  </a:cubicBezTo>
                  <a:lnTo>
                    <a:pt x="627761" y="0"/>
                  </a:lnTo>
                  <a:cubicBezTo>
                    <a:pt x="707390" y="0"/>
                    <a:pt x="771906" y="64516"/>
                    <a:pt x="771906" y="144145"/>
                  </a:cubicBezTo>
                  <a:lnTo>
                    <a:pt x="771906" y="627761"/>
                  </a:lnTo>
                  <a:cubicBezTo>
                    <a:pt x="771906" y="707390"/>
                    <a:pt x="707390" y="771906"/>
                    <a:pt x="627761" y="771906"/>
                  </a:cubicBezTo>
                  <a:lnTo>
                    <a:pt x="144145" y="771906"/>
                  </a:lnTo>
                  <a:cubicBezTo>
                    <a:pt x="64516" y="771906"/>
                    <a:pt x="0" y="707390"/>
                    <a:pt x="0" y="627761"/>
                  </a:cubicBezTo>
                  <a:close/>
                </a:path>
              </a:pathLst>
            </a:custGeom>
            <a:solidFill>
              <a:srgbClr val="31136C"/>
            </a:solidFill>
          </p:spPr>
        </p:sp>
        <p:sp>
          <p:nvSpPr>
            <p:cNvPr id="36" name="Freeform 36"/>
            <p:cNvSpPr/>
            <p:nvPr/>
          </p:nvSpPr>
          <p:spPr>
            <a:xfrm>
              <a:off x="0" y="0"/>
              <a:ext cx="784606" cy="784606"/>
            </a:xfrm>
            <a:custGeom>
              <a:avLst/>
              <a:gdLst/>
              <a:ahLst/>
              <a:cxnLst/>
              <a:rect l="l" t="t" r="r" b="b"/>
              <a:pathLst>
                <a:path w="784606" h="784606">
                  <a:moveTo>
                    <a:pt x="0" y="150495"/>
                  </a:moveTo>
                  <a:cubicBezTo>
                    <a:pt x="0" y="67310"/>
                    <a:pt x="67310" y="0"/>
                    <a:pt x="150495" y="0"/>
                  </a:cubicBezTo>
                  <a:lnTo>
                    <a:pt x="634111" y="0"/>
                  </a:lnTo>
                  <a:lnTo>
                    <a:pt x="634111" y="6350"/>
                  </a:lnTo>
                  <a:lnTo>
                    <a:pt x="634111" y="0"/>
                  </a:lnTo>
                  <a:cubicBezTo>
                    <a:pt x="717169" y="0"/>
                    <a:pt x="784606" y="67310"/>
                    <a:pt x="784606" y="150495"/>
                  </a:cubicBezTo>
                  <a:lnTo>
                    <a:pt x="778256" y="150495"/>
                  </a:lnTo>
                  <a:lnTo>
                    <a:pt x="784606" y="150495"/>
                  </a:lnTo>
                  <a:lnTo>
                    <a:pt x="784606" y="634111"/>
                  </a:lnTo>
                  <a:lnTo>
                    <a:pt x="778256" y="634111"/>
                  </a:lnTo>
                  <a:lnTo>
                    <a:pt x="784606" y="634111"/>
                  </a:lnTo>
                  <a:cubicBezTo>
                    <a:pt x="784606" y="717169"/>
                    <a:pt x="717296" y="784606"/>
                    <a:pt x="634111" y="784606"/>
                  </a:cubicBezTo>
                  <a:lnTo>
                    <a:pt x="634111" y="778256"/>
                  </a:lnTo>
                  <a:lnTo>
                    <a:pt x="634111" y="784606"/>
                  </a:lnTo>
                  <a:lnTo>
                    <a:pt x="150495" y="784606"/>
                  </a:lnTo>
                  <a:lnTo>
                    <a:pt x="150495" y="778256"/>
                  </a:lnTo>
                  <a:lnTo>
                    <a:pt x="150495" y="784606"/>
                  </a:lnTo>
                  <a:cubicBezTo>
                    <a:pt x="67310" y="784606"/>
                    <a:pt x="0" y="717296"/>
                    <a:pt x="0" y="634111"/>
                  </a:cubicBezTo>
                  <a:lnTo>
                    <a:pt x="0" y="150495"/>
                  </a:lnTo>
                  <a:lnTo>
                    <a:pt x="6350" y="150495"/>
                  </a:lnTo>
                  <a:lnTo>
                    <a:pt x="0" y="150495"/>
                  </a:lnTo>
                  <a:moveTo>
                    <a:pt x="12700" y="150495"/>
                  </a:moveTo>
                  <a:lnTo>
                    <a:pt x="12700" y="634111"/>
                  </a:lnTo>
                  <a:lnTo>
                    <a:pt x="6350" y="634111"/>
                  </a:lnTo>
                  <a:lnTo>
                    <a:pt x="12700" y="634111"/>
                  </a:lnTo>
                  <a:cubicBezTo>
                    <a:pt x="12700" y="710184"/>
                    <a:pt x="74422" y="771906"/>
                    <a:pt x="150495" y="771906"/>
                  </a:cubicBezTo>
                  <a:lnTo>
                    <a:pt x="634111" y="771906"/>
                  </a:lnTo>
                  <a:cubicBezTo>
                    <a:pt x="710184" y="771906"/>
                    <a:pt x="771906" y="710184"/>
                    <a:pt x="771906" y="634111"/>
                  </a:cubicBezTo>
                  <a:lnTo>
                    <a:pt x="771906" y="150495"/>
                  </a:lnTo>
                  <a:cubicBezTo>
                    <a:pt x="771906" y="74422"/>
                    <a:pt x="710311" y="12700"/>
                    <a:pt x="634111" y="12700"/>
                  </a:cubicBezTo>
                  <a:lnTo>
                    <a:pt x="150495" y="12700"/>
                  </a:lnTo>
                  <a:lnTo>
                    <a:pt x="150495" y="6350"/>
                  </a:lnTo>
                  <a:lnTo>
                    <a:pt x="150495" y="12700"/>
                  </a:lnTo>
                  <a:cubicBezTo>
                    <a:pt x="74422" y="12700"/>
                    <a:pt x="12700" y="74422"/>
                    <a:pt x="12700" y="150495"/>
                  </a:cubicBezTo>
                  <a:close/>
                </a:path>
              </a:pathLst>
            </a:custGeom>
            <a:solidFill>
              <a:srgbClr val="4A2C85"/>
            </a:solidFill>
          </p:spPr>
        </p:sp>
      </p:grpSp>
      <p:grpSp>
        <p:nvGrpSpPr>
          <p:cNvPr id="37" name="Group 37"/>
          <p:cNvGrpSpPr/>
          <p:nvPr/>
        </p:nvGrpSpPr>
        <p:grpSpPr>
          <a:xfrm>
            <a:off x="1081087" y="7679382"/>
            <a:ext cx="217735" cy="386060"/>
            <a:chOff x="0" y="0"/>
            <a:chExt cx="290313" cy="514747"/>
          </a:xfrm>
        </p:grpSpPr>
        <p:sp>
          <p:nvSpPr>
            <p:cNvPr id="38" name="Freeform 38"/>
            <p:cNvSpPr/>
            <p:nvPr/>
          </p:nvSpPr>
          <p:spPr>
            <a:xfrm>
              <a:off x="0" y="0"/>
              <a:ext cx="290313" cy="514747"/>
            </a:xfrm>
            <a:custGeom>
              <a:avLst/>
              <a:gdLst/>
              <a:ahLst/>
              <a:cxnLst/>
              <a:rect l="l" t="t" r="r" b="b"/>
              <a:pathLst>
                <a:path w="290313" h="514747">
                  <a:moveTo>
                    <a:pt x="0" y="0"/>
                  </a:moveTo>
                  <a:lnTo>
                    <a:pt x="290313" y="0"/>
                  </a:lnTo>
                  <a:lnTo>
                    <a:pt x="290313" y="514747"/>
                  </a:lnTo>
                  <a:lnTo>
                    <a:pt x="0" y="514747"/>
                  </a:lnTo>
                  <a:close/>
                </a:path>
              </a:pathLst>
            </a:custGeom>
            <a:solidFill>
              <a:srgbClr val="000000">
                <a:alpha val="0"/>
              </a:srgbClr>
            </a:solidFill>
          </p:spPr>
        </p:sp>
        <p:sp>
          <p:nvSpPr>
            <p:cNvPr id="39" name="TextBox 39"/>
            <p:cNvSpPr txBox="1"/>
            <p:nvPr/>
          </p:nvSpPr>
          <p:spPr>
            <a:xfrm>
              <a:off x="0" y="57150"/>
              <a:ext cx="290313" cy="457597"/>
            </a:xfrm>
            <a:prstGeom prst="rect">
              <a:avLst/>
            </a:prstGeom>
          </p:spPr>
          <p:txBody>
            <a:bodyPr lIns="0" tIns="0" rIns="0" bIns="0" rtlCol="0" anchor="t"/>
            <a:lstStyle/>
            <a:p>
              <a:pPr algn="ctr">
                <a:lnSpc>
                  <a:spcPts val="3000"/>
                </a:lnSpc>
              </a:pPr>
              <a:r>
                <a:rPr lang="en-US" sz="3000">
                  <a:solidFill>
                    <a:srgbClr val="DCD7E5"/>
                  </a:solidFill>
                  <a:latin typeface="Montserrat"/>
                  <a:ea typeface="Montserrat"/>
                  <a:cs typeface="Montserrat"/>
                  <a:sym typeface="Montserrat"/>
                </a:rPr>
                <a:t>3</a:t>
              </a:r>
            </a:p>
          </p:txBody>
        </p:sp>
      </p:grpSp>
      <p:grpSp>
        <p:nvGrpSpPr>
          <p:cNvPr id="40" name="Group 40"/>
          <p:cNvGrpSpPr/>
          <p:nvPr/>
        </p:nvGrpSpPr>
        <p:grpSpPr>
          <a:xfrm>
            <a:off x="1736824" y="7582941"/>
            <a:ext cx="4542681" cy="401985"/>
            <a:chOff x="0" y="0"/>
            <a:chExt cx="6056908" cy="535980"/>
          </a:xfrm>
        </p:grpSpPr>
        <p:sp>
          <p:nvSpPr>
            <p:cNvPr id="41" name="Freeform 41"/>
            <p:cNvSpPr/>
            <p:nvPr/>
          </p:nvSpPr>
          <p:spPr>
            <a:xfrm>
              <a:off x="0" y="0"/>
              <a:ext cx="6056908" cy="535980"/>
            </a:xfrm>
            <a:custGeom>
              <a:avLst/>
              <a:gdLst/>
              <a:ahLst/>
              <a:cxnLst/>
              <a:rect l="l" t="t" r="r" b="b"/>
              <a:pathLst>
                <a:path w="6056908" h="535980">
                  <a:moveTo>
                    <a:pt x="0" y="0"/>
                  </a:moveTo>
                  <a:lnTo>
                    <a:pt x="6056908" y="0"/>
                  </a:lnTo>
                  <a:lnTo>
                    <a:pt x="6056908" y="535980"/>
                  </a:lnTo>
                  <a:lnTo>
                    <a:pt x="0" y="535980"/>
                  </a:lnTo>
                  <a:close/>
                </a:path>
              </a:pathLst>
            </a:custGeom>
            <a:solidFill>
              <a:srgbClr val="000000">
                <a:alpha val="0"/>
              </a:srgbClr>
            </a:solidFill>
          </p:spPr>
        </p:sp>
        <p:sp>
          <p:nvSpPr>
            <p:cNvPr id="42" name="TextBox 42"/>
            <p:cNvSpPr txBox="1"/>
            <p:nvPr/>
          </p:nvSpPr>
          <p:spPr>
            <a:xfrm>
              <a:off x="0" y="-9525"/>
              <a:ext cx="6056908" cy="545505"/>
            </a:xfrm>
            <a:prstGeom prst="rect">
              <a:avLst/>
            </a:prstGeom>
          </p:spPr>
          <p:txBody>
            <a:bodyPr lIns="0" tIns="0" rIns="0" bIns="0" rtlCol="0" anchor="t"/>
            <a:lstStyle/>
            <a:p>
              <a:pPr algn="l">
                <a:lnSpc>
                  <a:spcPts val="3124"/>
                </a:lnSpc>
              </a:pPr>
              <a:r>
                <a:rPr lang="en-US" sz="2499">
                  <a:solidFill>
                    <a:srgbClr val="DCD7E5"/>
                  </a:solidFill>
                  <a:latin typeface="Montserrat"/>
                  <a:ea typeface="Montserrat"/>
                  <a:cs typeface="Montserrat"/>
                  <a:sym typeface="Montserrat"/>
                </a:rPr>
                <a:t>Data Processing Techniques</a:t>
              </a:r>
            </a:p>
          </p:txBody>
        </p:sp>
      </p:grpSp>
      <p:grpSp>
        <p:nvGrpSpPr>
          <p:cNvPr id="43" name="Group 43"/>
          <p:cNvGrpSpPr/>
          <p:nvPr/>
        </p:nvGrpSpPr>
        <p:grpSpPr>
          <a:xfrm>
            <a:off x="1736824" y="8139261"/>
            <a:ext cx="8792616" cy="1234976"/>
            <a:chOff x="0" y="0"/>
            <a:chExt cx="11723488" cy="1646635"/>
          </a:xfrm>
        </p:grpSpPr>
        <p:sp>
          <p:nvSpPr>
            <p:cNvPr id="44" name="Freeform 44"/>
            <p:cNvSpPr/>
            <p:nvPr/>
          </p:nvSpPr>
          <p:spPr>
            <a:xfrm>
              <a:off x="0" y="0"/>
              <a:ext cx="11723488" cy="1646635"/>
            </a:xfrm>
            <a:custGeom>
              <a:avLst/>
              <a:gdLst/>
              <a:ahLst/>
              <a:cxnLst/>
              <a:rect l="l" t="t" r="r" b="b"/>
              <a:pathLst>
                <a:path w="11723488" h="1646635">
                  <a:moveTo>
                    <a:pt x="0" y="0"/>
                  </a:moveTo>
                  <a:lnTo>
                    <a:pt x="11723488" y="0"/>
                  </a:lnTo>
                  <a:lnTo>
                    <a:pt x="11723488" y="1646635"/>
                  </a:lnTo>
                  <a:lnTo>
                    <a:pt x="0" y="1646635"/>
                  </a:lnTo>
                  <a:close/>
                </a:path>
              </a:pathLst>
            </a:custGeom>
            <a:solidFill>
              <a:srgbClr val="000000">
                <a:alpha val="0"/>
              </a:srgbClr>
            </a:solidFill>
          </p:spPr>
        </p:sp>
        <p:sp>
          <p:nvSpPr>
            <p:cNvPr id="45" name="TextBox 45"/>
            <p:cNvSpPr txBox="1"/>
            <p:nvPr/>
          </p:nvSpPr>
          <p:spPr>
            <a:xfrm>
              <a:off x="0" y="-76200"/>
              <a:ext cx="11723488" cy="1722835"/>
            </a:xfrm>
            <a:prstGeom prst="rect">
              <a:avLst/>
            </a:prstGeom>
          </p:spPr>
          <p:txBody>
            <a:bodyPr lIns="0" tIns="0" rIns="0" bIns="0" rtlCol="0" anchor="t"/>
            <a:lstStyle/>
            <a:p>
              <a:pPr algn="l">
                <a:lnSpc>
                  <a:spcPts val="3187"/>
                </a:lnSpc>
              </a:pPr>
              <a:r>
                <a:rPr lang="en-US" sz="2000">
                  <a:solidFill>
                    <a:srgbClr val="DCD7E5"/>
                  </a:solidFill>
                  <a:latin typeface="Heebo Light"/>
                  <a:ea typeface="Heebo Light"/>
                  <a:cs typeface="Heebo Light"/>
                  <a:sym typeface="Heebo Light"/>
                </a:rPr>
                <a:t>Emotion detection systems utilize various data processing techniques, such as Natural Language Processing (NLP) for analyzing text, and computer vision for analyzing images and videos.</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D0A2C">
                <a:alpha val="94902"/>
              </a:srgbClr>
            </a:solidFill>
          </p:spPr>
        </p:sp>
      </p:grpSp>
      <p:grpSp>
        <p:nvGrpSpPr>
          <p:cNvPr id="5" name="Group 5"/>
          <p:cNvGrpSpPr/>
          <p:nvPr/>
        </p:nvGrpSpPr>
        <p:grpSpPr>
          <a:xfrm>
            <a:off x="992238" y="2710755"/>
            <a:ext cx="16303526" cy="1771947"/>
            <a:chOff x="0" y="0"/>
            <a:chExt cx="21738035" cy="2362597"/>
          </a:xfrm>
        </p:grpSpPr>
        <p:sp>
          <p:nvSpPr>
            <p:cNvPr id="6" name="Freeform 6"/>
            <p:cNvSpPr/>
            <p:nvPr/>
          </p:nvSpPr>
          <p:spPr>
            <a:xfrm>
              <a:off x="0" y="0"/>
              <a:ext cx="21738034" cy="2362597"/>
            </a:xfrm>
            <a:custGeom>
              <a:avLst/>
              <a:gdLst/>
              <a:ahLst/>
              <a:cxnLst/>
              <a:rect l="l" t="t" r="r" b="b"/>
              <a:pathLst>
                <a:path w="21738034" h="2362597">
                  <a:moveTo>
                    <a:pt x="0" y="0"/>
                  </a:moveTo>
                  <a:lnTo>
                    <a:pt x="21738034" y="0"/>
                  </a:lnTo>
                  <a:lnTo>
                    <a:pt x="21738034" y="2362597"/>
                  </a:lnTo>
                  <a:lnTo>
                    <a:pt x="0" y="2362597"/>
                  </a:lnTo>
                  <a:close/>
                </a:path>
              </a:pathLst>
            </a:custGeom>
            <a:solidFill>
              <a:srgbClr val="000000">
                <a:alpha val="0"/>
              </a:srgbClr>
            </a:solidFill>
          </p:spPr>
        </p:sp>
        <p:sp>
          <p:nvSpPr>
            <p:cNvPr id="7" name="TextBox 7"/>
            <p:cNvSpPr txBox="1"/>
            <p:nvPr/>
          </p:nvSpPr>
          <p:spPr>
            <a:xfrm>
              <a:off x="0" y="-38100"/>
              <a:ext cx="21738035" cy="2400697"/>
            </a:xfrm>
            <a:prstGeom prst="rect">
              <a:avLst/>
            </a:prstGeom>
          </p:spPr>
          <p:txBody>
            <a:bodyPr lIns="0" tIns="0" rIns="0" bIns="0" rtlCol="0" anchor="t"/>
            <a:lstStyle/>
            <a:p>
              <a:pPr algn="l">
                <a:lnSpc>
                  <a:spcPts val="6937"/>
                </a:lnSpc>
              </a:pPr>
              <a:r>
                <a:rPr lang="en-US" sz="5562">
                  <a:solidFill>
                    <a:srgbClr val="F2F0F4"/>
                  </a:solidFill>
                  <a:latin typeface="Montserrat"/>
                  <a:ea typeface="Montserrat"/>
                  <a:cs typeface="Montserrat"/>
                  <a:sym typeface="Montserrat"/>
                </a:rPr>
                <a:t>Applications of Emotion Detection Technology</a:t>
              </a:r>
            </a:p>
          </p:txBody>
        </p:sp>
      </p:grpSp>
      <p:grpSp>
        <p:nvGrpSpPr>
          <p:cNvPr id="8" name="Group 8"/>
          <p:cNvGrpSpPr/>
          <p:nvPr/>
        </p:nvGrpSpPr>
        <p:grpSpPr>
          <a:xfrm>
            <a:off x="992238" y="5191422"/>
            <a:ext cx="3544044" cy="442912"/>
            <a:chOff x="0" y="0"/>
            <a:chExt cx="4725392" cy="590550"/>
          </a:xfrm>
        </p:grpSpPr>
        <p:sp>
          <p:nvSpPr>
            <p:cNvPr id="9" name="Freeform 9"/>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sp>
        <p:sp>
          <p:nvSpPr>
            <p:cNvPr id="10" name="TextBox 10"/>
            <p:cNvSpPr txBox="1"/>
            <p:nvPr/>
          </p:nvSpPr>
          <p:spPr>
            <a:xfrm>
              <a:off x="0" y="-19050"/>
              <a:ext cx="4725392" cy="609600"/>
            </a:xfrm>
            <a:prstGeom prst="rect">
              <a:avLst/>
            </a:prstGeom>
          </p:spPr>
          <p:txBody>
            <a:bodyPr lIns="0" tIns="0" rIns="0" bIns="0" rtlCol="0" anchor="t"/>
            <a:lstStyle/>
            <a:p>
              <a:pPr algn="l">
                <a:lnSpc>
                  <a:spcPts val="3437"/>
                </a:lnSpc>
              </a:pPr>
              <a:r>
                <a:rPr lang="en-US" sz="2750">
                  <a:solidFill>
                    <a:srgbClr val="F2F0F4"/>
                  </a:solidFill>
                  <a:latin typeface="Montserrat"/>
                  <a:ea typeface="Montserrat"/>
                  <a:cs typeface="Montserrat"/>
                  <a:sym typeface="Montserrat"/>
                </a:rPr>
                <a:t>User Experience</a:t>
              </a:r>
            </a:p>
          </p:txBody>
        </p:sp>
      </p:grpSp>
      <p:grpSp>
        <p:nvGrpSpPr>
          <p:cNvPr id="11" name="Group 11"/>
          <p:cNvGrpSpPr/>
          <p:nvPr/>
        </p:nvGrpSpPr>
        <p:grpSpPr>
          <a:xfrm>
            <a:off x="992238" y="5917852"/>
            <a:ext cx="4972645" cy="453629"/>
            <a:chOff x="0" y="0"/>
            <a:chExt cx="6630193" cy="604838"/>
          </a:xfrm>
        </p:grpSpPr>
        <p:sp>
          <p:nvSpPr>
            <p:cNvPr id="12" name="Freeform 12"/>
            <p:cNvSpPr/>
            <p:nvPr/>
          </p:nvSpPr>
          <p:spPr>
            <a:xfrm>
              <a:off x="0" y="0"/>
              <a:ext cx="6630193" cy="604838"/>
            </a:xfrm>
            <a:custGeom>
              <a:avLst/>
              <a:gdLst/>
              <a:ahLst/>
              <a:cxnLst/>
              <a:rect l="l" t="t" r="r" b="b"/>
              <a:pathLst>
                <a:path w="6630193" h="604838">
                  <a:moveTo>
                    <a:pt x="0" y="0"/>
                  </a:moveTo>
                  <a:lnTo>
                    <a:pt x="6630193" y="0"/>
                  </a:lnTo>
                  <a:lnTo>
                    <a:pt x="6630193" y="604838"/>
                  </a:lnTo>
                  <a:lnTo>
                    <a:pt x="0" y="604838"/>
                  </a:lnTo>
                  <a:close/>
                </a:path>
              </a:pathLst>
            </a:custGeom>
            <a:solidFill>
              <a:srgbClr val="000000">
                <a:alpha val="0"/>
              </a:srgbClr>
            </a:solidFill>
          </p:spPr>
        </p:sp>
        <p:sp>
          <p:nvSpPr>
            <p:cNvPr id="13" name="TextBox 13"/>
            <p:cNvSpPr txBox="1"/>
            <p:nvPr/>
          </p:nvSpPr>
          <p:spPr>
            <a:xfrm>
              <a:off x="0" y="-85725"/>
              <a:ext cx="6630193" cy="690563"/>
            </a:xfrm>
            <a:prstGeom prst="rect">
              <a:avLst/>
            </a:prstGeom>
          </p:spPr>
          <p:txBody>
            <a:bodyPr lIns="0" tIns="0" rIns="0" bIns="0" rtlCol="0" anchor="t"/>
            <a:lstStyle/>
            <a:p>
              <a:pPr marL="329902" lvl="1" indent="-164951" algn="l">
                <a:lnSpc>
                  <a:spcPts val="3562"/>
                </a:lnSpc>
                <a:buFont typeface="Arial"/>
                <a:buChar char="•"/>
              </a:pPr>
              <a:r>
                <a:rPr lang="en-US" sz="2187">
                  <a:solidFill>
                    <a:srgbClr val="DCD7E5"/>
                  </a:solidFill>
                  <a:latin typeface="Heebo Light"/>
                  <a:ea typeface="Heebo Light"/>
                  <a:cs typeface="Heebo Light"/>
                  <a:sym typeface="Heebo Light"/>
                </a:rPr>
                <a:t>Personalized recommendations</a:t>
              </a:r>
            </a:p>
          </p:txBody>
        </p:sp>
      </p:grpSp>
      <p:grpSp>
        <p:nvGrpSpPr>
          <p:cNvPr id="14" name="Group 14"/>
          <p:cNvGrpSpPr/>
          <p:nvPr/>
        </p:nvGrpSpPr>
        <p:grpSpPr>
          <a:xfrm>
            <a:off x="992238" y="6470600"/>
            <a:ext cx="4972645" cy="453629"/>
            <a:chOff x="0" y="0"/>
            <a:chExt cx="6630193" cy="604838"/>
          </a:xfrm>
        </p:grpSpPr>
        <p:sp>
          <p:nvSpPr>
            <p:cNvPr id="15" name="Freeform 15"/>
            <p:cNvSpPr/>
            <p:nvPr/>
          </p:nvSpPr>
          <p:spPr>
            <a:xfrm>
              <a:off x="0" y="0"/>
              <a:ext cx="6630193" cy="604838"/>
            </a:xfrm>
            <a:custGeom>
              <a:avLst/>
              <a:gdLst/>
              <a:ahLst/>
              <a:cxnLst/>
              <a:rect l="l" t="t" r="r" b="b"/>
              <a:pathLst>
                <a:path w="6630193" h="604838">
                  <a:moveTo>
                    <a:pt x="0" y="0"/>
                  </a:moveTo>
                  <a:lnTo>
                    <a:pt x="6630193" y="0"/>
                  </a:lnTo>
                  <a:lnTo>
                    <a:pt x="6630193" y="604838"/>
                  </a:lnTo>
                  <a:lnTo>
                    <a:pt x="0" y="604838"/>
                  </a:lnTo>
                  <a:close/>
                </a:path>
              </a:pathLst>
            </a:custGeom>
            <a:solidFill>
              <a:srgbClr val="000000">
                <a:alpha val="0"/>
              </a:srgbClr>
            </a:solidFill>
          </p:spPr>
        </p:sp>
        <p:sp>
          <p:nvSpPr>
            <p:cNvPr id="16" name="TextBox 16"/>
            <p:cNvSpPr txBox="1"/>
            <p:nvPr/>
          </p:nvSpPr>
          <p:spPr>
            <a:xfrm>
              <a:off x="0" y="-85725"/>
              <a:ext cx="6630193" cy="690563"/>
            </a:xfrm>
            <a:prstGeom prst="rect">
              <a:avLst/>
            </a:prstGeom>
          </p:spPr>
          <p:txBody>
            <a:bodyPr lIns="0" tIns="0" rIns="0" bIns="0" rtlCol="0" anchor="t"/>
            <a:lstStyle/>
            <a:p>
              <a:pPr marL="329902" lvl="1" indent="-164951" algn="l">
                <a:lnSpc>
                  <a:spcPts val="3562"/>
                </a:lnSpc>
                <a:buFont typeface="Arial"/>
                <a:buChar char="•"/>
              </a:pPr>
              <a:r>
                <a:rPr lang="en-US" sz="2187">
                  <a:solidFill>
                    <a:srgbClr val="DCD7E5"/>
                  </a:solidFill>
                  <a:latin typeface="Heebo Light"/>
                  <a:ea typeface="Heebo Light"/>
                  <a:cs typeface="Heebo Light"/>
                  <a:sym typeface="Heebo Light"/>
                </a:rPr>
                <a:t>Interactive gaming experiences</a:t>
              </a:r>
            </a:p>
          </p:txBody>
        </p:sp>
      </p:grpSp>
      <p:grpSp>
        <p:nvGrpSpPr>
          <p:cNvPr id="17" name="Group 17"/>
          <p:cNvGrpSpPr/>
          <p:nvPr/>
        </p:nvGrpSpPr>
        <p:grpSpPr>
          <a:xfrm>
            <a:off x="992238" y="7023347"/>
            <a:ext cx="4972645" cy="453629"/>
            <a:chOff x="0" y="0"/>
            <a:chExt cx="6630193" cy="604838"/>
          </a:xfrm>
        </p:grpSpPr>
        <p:sp>
          <p:nvSpPr>
            <p:cNvPr id="18" name="Freeform 18"/>
            <p:cNvSpPr/>
            <p:nvPr/>
          </p:nvSpPr>
          <p:spPr>
            <a:xfrm>
              <a:off x="0" y="0"/>
              <a:ext cx="6630193" cy="604838"/>
            </a:xfrm>
            <a:custGeom>
              <a:avLst/>
              <a:gdLst/>
              <a:ahLst/>
              <a:cxnLst/>
              <a:rect l="l" t="t" r="r" b="b"/>
              <a:pathLst>
                <a:path w="6630193" h="604838">
                  <a:moveTo>
                    <a:pt x="0" y="0"/>
                  </a:moveTo>
                  <a:lnTo>
                    <a:pt x="6630193" y="0"/>
                  </a:lnTo>
                  <a:lnTo>
                    <a:pt x="6630193" y="604838"/>
                  </a:lnTo>
                  <a:lnTo>
                    <a:pt x="0" y="604838"/>
                  </a:lnTo>
                  <a:close/>
                </a:path>
              </a:pathLst>
            </a:custGeom>
            <a:solidFill>
              <a:srgbClr val="000000">
                <a:alpha val="0"/>
              </a:srgbClr>
            </a:solidFill>
          </p:spPr>
        </p:sp>
        <p:sp>
          <p:nvSpPr>
            <p:cNvPr id="19" name="TextBox 19"/>
            <p:cNvSpPr txBox="1"/>
            <p:nvPr/>
          </p:nvSpPr>
          <p:spPr>
            <a:xfrm>
              <a:off x="0" y="-85725"/>
              <a:ext cx="6630193" cy="690563"/>
            </a:xfrm>
            <a:prstGeom prst="rect">
              <a:avLst/>
            </a:prstGeom>
          </p:spPr>
          <p:txBody>
            <a:bodyPr lIns="0" tIns="0" rIns="0" bIns="0" rtlCol="0" anchor="t"/>
            <a:lstStyle/>
            <a:p>
              <a:pPr marL="329902" lvl="1" indent="-164951" algn="l">
                <a:lnSpc>
                  <a:spcPts val="3562"/>
                </a:lnSpc>
                <a:buFont typeface="Arial"/>
                <a:buChar char="•"/>
              </a:pPr>
              <a:r>
                <a:rPr lang="en-US" sz="2187">
                  <a:solidFill>
                    <a:srgbClr val="DCD7E5"/>
                  </a:solidFill>
                  <a:latin typeface="Heebo Light"/>
                  <a:ea typeface="Heebo Light"/>
                  <a:cs typeface="Heebo Light"/>
                  <a:sym typeface="Heebo Light"/>
                </a:rPr>
                <a:t>Adaptive user interfaces</a:t>
              </a:r>
            </a:p>
          </p:txBody>
        </p:sp>
      </p:grpSp>
      <p:grpSp>
        <p:nvGrpSpPr>
          <p:cNvPr id="20" name="Group 20"/>
          <p:cNvGrpSpPr/>
          <p:nvPr/>
        </p:nvGrpSpPr>
        <p:grpSpPr>
          <a:xfrm>
            <a:off x="6666160" y="5191422"/>
            <a:ext cx="3544044" cy="442912"/>
            <a:chOff x="0" y="0"/>
            <a:chExt cx="4725392" cy="590550"/>
          </a:xfrm>
        </p:grpSpPr>
        <p:sp>
          <p:nvSpPr>
            <p:cNvPr id="21" name="Freeform 21"/>
            <p:cNvSpPr/>
            <p:nvPr/>
          </p:nvSpPr>
          <p:spPr>
            <a:xfrm>
              <a:off x="0" y="0"/>
              <a:ext cx="4725392" cy="590550"/>
            </a:xfrm>
            <a:custGeom>
              <a:avLst/>
              <a:gdLst/>
              <a:ahLst/>
              <a:cxnLst/>
              <a:rect l="l" t="t" r="r" b="b"/>
              <a:pathLst>
                <a:path w="4725392" h="590550">
                  <a:moveTo>
                    <a:pt x="0" y="0"/>
                  </a:moveTo>
                  <a:lnTo>
                    <a:pt x="4725392" y="0"/>
                  </a:lnTo>
                  <a:lnTo>
                    <a:pt x="4725392" y="590550"/>
                  </a:lnTo>
                  <a:lnTo>
                    <a:pt x="0" y="590550"/>
                  </a:lnTo>
                  <a:close/>
                </a:path>
              </a:pathLst>
            </a:custGeom>
            <a:solidFill>
              <a:srgbClr val="000000">
                <a:alpha val="0"/>
              </a:srgbClr>
            </a:solidFill>
          </p:spPr>
        </p:sp>
        <p:sp>
          <p:nvSpPr>
            <p:cNvPr id="22" name="TextBox 22"/>
            <p:cNvSpPr txBox="1"/>
            <p:nvPr/>
          </p:nvSpPr>
          <p:spPr>
            <a:xfrm>
              <a:off x="0" y="-19050"/>
              <a:ext cx="4725392" cy="609600"/>
            </a:xfrm>
            <a:prstGeom prst="rect">
              <a:avLst/>
            </a:prstGeom>
          </p:spPr>
          <p:txBody>
            <a:bodyPr lIns="0" tIns="0" rIns="0" bIns="0" rtlCol="0" anchor="t"/>
            <a:lstStyle/>
            <a:p>
              <a:pPr algn="l">
                <a:lnSpc>
                  <a:spcPts val="3437"/>
                </a:lnSpc>
              </a:pPr>
              <a:r>
                <a:rPr lang="en-US" sz="2750">
                  <a:solidFill>
                    <a:srgbClr val="F2F0F4"/>
                  </a:solidFill>
                  <a:latin typeface="Montserrat"/>
                  <a:ea typeface="Montserrat"/>
                  <a:cs typeface="Montserrat"/>
                  <a:sym typeface="Montserrat"/>
                </a:rPr>
                <a:t>Healthcare</a:t>
              </a:r>
            </a:p>
          </p:txBody>
        </p:sp>
      </p:grpSp>
      <p:grpSp>
        <p:nvGrpSpPr>
          <p:cNvPr id="23" name="Group 23"/>
          <p:cNvGrpSpPr/>
          <p:nvPr/>
        </p:nvGrpSpPr>
        <p:grpSpPr>
          <a:xfrm>
            <a:off x="6666160" y="5917852"/>
            <a:ext cx="4972645" cy="453629"/>
            <a:chOff x="0" y="0"/>
            <a:chExt cx="6630193" cy="604838"/>
          </a:xfrm>
        </p:grpSpPr>
        <p:sp>
          <p:nvSpPr>
            <p:cNvPr id="24" name="Freeform 24"/>
            <p:cNvSpPr/>
            <p:nvPr/>
          </p:nvSpPr>
          <p:spPr>
            <a:xfrm>
              <a:off x="0" y="0"/>
              <a:ext cx="6630193" cy="604838"/>
            </a:xfrm>
            <a:custGeom>
              <a:avLst/>
              <a:gdLst/>
              <a:ahLst/>
              <a:cxnLst/>
              <a:rect l="l" t="t" r="r" b="b"/>
              <a:pathLst>
                <a:path w="6630193" h="604838">
                  <a:moveTo>
                    <a:pt x="0" y="0"/>
                  </a:moveTo>
                  <a:lnTo>
                    <a:pt x="6630193" y="0"/>
                  </a:lnTo>
                  <a:lnTo>
                    <a:pt x="6630193" y="604838"/>
                  </a:lnTo>
                  <a:lnTo>
                    <a:pt x="0" y="604838"/>
                  </a:lnTo>
                  <a:close/>
                </a:path>
              </a:pathLst>
            </a:custGeom>
            <a:solidFill>
              <a:srgbClr val="000000">
                <a:alpha val="0"/>
              </a:srgbClr>
            </a:solidFill>
          </p:spPr>
        </p:sp>
        <p:sp>
          <p:nvSpPr>
            <p:cNvPr id="25" name="TextBox 25"/>
            <p:cNvSpPr txBox="1"/>
            <p:nvPr/>
          </p:nvSpPr>
          <p:spPr>
            <a:xfrm>
              <a:off x="0" y="-85725"/>
              <a:ext cx="6630193" cy="690563"/>
            </a:xfrm>
            <a:prstGeom prst="rect">
              <a:avLst/>
            </a:prstGeom>
          </p:spPr>
          <p:txBody>
            <a:bodyPr lIns="0" tIns="0" rIns="0" bIns="0" rtlCol="0" anchor="t"/>
            <a:lstStyle/>
            <a:p>
              <a:pPr marL="329902" lvl="1" indent="-164951" algn="l">
                <a:lnSpc>
                  <a:spcPts val="3562"/>
                </a:lnSpc>
                <a:buFont typeface="Arial"/>
                <a:buChar char="•"/>
              </a:pPr>
              <a:r>
                <a:rPr lang="en-US" sz="2187">
                  <a:solidFill>
                    <a:srgbClr val="DCD7E5"/>
                  </a:solidFill>
                  <a:latin typeface="Heebo Light"/>
                  <a:ea typeface="Heebo Light"/>
                  <a:cs typeface="Heebo Light"/>
                  <a:sym typeface="Heebo Light"/>
                </a:rPr>
                <a:t>Mental health monitoring</a:t>
              </a:r>
            </a:p>
          </p:txBody>
        </p:sp>
      </p:grpSp>
      <p:grpSp>
        <p:nvGrpSpPr>
          <p:cNvPr id="26" name="Group 26"/>
          <p:cNvGrpSpPr/>
          <p:nvPr/>
        </p:nvGrpSpPr>
        <p:grpSpPr>
          <a:xfrm>
            <a:off x="6666160" y="6470600"/>
            <a:ext cx="4972645" cy="453629"/>
            <a:chOff x="0" y="0"/>
            <a:chExt cx="6630193" cy="604838"/>
          </a:xfrm>
        </p:grpSpPr>
        <p:sp>
          <p:nvSpPr>
            <p:cNvPr id="27" name="Freeform 27"/>
            <p:cNvSpPr/>
            <p:nvPr/>
          </p:nvSpPr>
          <p:spPr>
            <a:xfrm>
              <a:off x="0" y="0"/>
              <a:ext cx="6630193" cy="604838"/>
            </a:xfrm>
            <a:custGeom>
              <a:avLst/>
              <a:gdLst/>
              <a:ahLst/>
              <a:cxnLst/>
              <a:rect l="l" t="t" r="r" b="b"/>
              <a:pathLst>
                <a:path w="6630193" h="604838">
                  <a:moveTo>
                    <a:pt x="0" y="0"/>
                  </a:moveTo>
                  <a:lnTo>
                    <a:pt x="6630193" y="0"/>
                  </a:lnTo>
                  <a:lnTo>
                    <a:pt x="6630193" y="604838"/>
                  </a:lnTo>
                  <a:lnTo>
                    <a:pt x="0" y="604838"/>
                  </a:lnTo>
                  <a:close/>
                </a:path>
              </a:pathLst>
            </a:custGeom>
            <a:solidFill>
              <a:srgbClr val="000000">
                <a:alpha val="0"/>
              </a:srgbClr>
            </a:solidFill>
          </p:spPr>
        </p:sp>
        <p:sp>
          <p:nvSpPr>
            <p:cNvPr id="28" name="TextBox 28"/>
            <p:cNvSpPr txBox="1"/>
            <p:nvPr/>
          </p:nvSpPr>
          <p:spPr>
            <a:xfrm>
              <a:off x="0" y="-85725"/>
              <a:ext cx="6630193" cy="690563"/>
            </a:xfrm>
            <a:prstGeom prst="rect">
              <a:avLst/>
            </a:prstGeom>
          </p:spPr>
          <p:txBody>
            <a:bodyPr lIns="0" tIns="0" rIns="0" bIns="0" rtlCol="0" anchor="t"/>
            <a:lstStyle/>
            <a:p>
              <a:pPr marL="329902" lvl="1" indent="-164951" algn="l">
                <a:lnSpc>
                  <a:spcPts val="3562"/>
                </a:lnSpc>
                <a:buFont typeface="Arial"/>
                <a:buChar char="•"/>
              </a:pPr>
              <a:r>
                <a:rPr lang="en-US" sz="2187">
                  <a:solidFill>
                    <a:srgbClr val="DCD7E5"/>
                  </a:solidFill>
                  <a:latin typeface="Heebo Light"/>
                  <a:ea typeface="Heebo Light"/>
                  <a:cs typeface="Heebo Light"/>
                  <a:sym typeface="Heebo Light"/>
                </a:rPr>
                <a:t>Patient-doctor interaction analysis</a:t>
              </a:r>
            </a:p>
          </p:txBody>
        </p:sp>
      </p:grpSp>
      <p:grpSp>
        <p:nvGrpSpPr>
          <p:cNvPr id="29" name="Group 29"/>
          <p:cNvGrpSpPr/>
          <p:nvPr/>
        </p:nvGrpSpPr>
        <p:grpSpPr>
          <a:xfrm>
            <a:off x="6666160" y="7023347"/>
            <a:ext cx="4972645" cy="453629"/>
            <a:chOff x="0" y="0"/>
            <a:chExt cx="6630193" cy="604838"/>
          </a:xfrm>
        </p:grpSpPr>
        <p:sp>
          <p:nvSpPr>
            <p:cNvPr id="30" name="Freeform 30"/>
            <p:cNvSpPr/>
            <p:nvPr/>
          </p:nvSpPr>
          <p:spPr>
            <a:xfrm>
              <a:off x="0" y="0"/>
              <a:ext cx="6630193" cy="604838"/>
            </a:xfrm>
            <a:custGeom>
              <a:avLst/>
              <a:gdLst/>
              <a:ahLst/>
              <a:cxnLst/>
              <a:rect l="l" t="t" r="r" b="b"/>
              <a:pathLst>
                <a:path w="6630193" h="604838">
                  <a:moveTo>
                    <a:pt x="0" y="0"/>
                  </a:moveTo>
                  <a:lnTo>
                    <a:pt x="6630193" y="0"/>
                  </a:lnTo>
                  <a:lnTo>
                    <a:pt x="6630193" y="604838"/>
                  </a:lnTo>
                  <a:lnTo>
                    <a:pt x="0" y="604838"/>
                  </a:lnTo>
                  <a:close/>
                </a:path>
              </a:pathLst>
            </a:custGeom>
            <a:solidFill>
              <a:srgbClr val="000000">
                <a:alpha val="0"/>
              </a:srgbClr>
            </a:solidFill>
          </p:spPr>
        </p:sp>
        <p:sp>
          <p:nvSpPr>
            <p:cNvPr id="31" name="TextBox 31"/>
            <p:cNvSpPr txBox="1"/>
            <p:nvPr/>
          </p:nvSpPr>
          <p:spPr>
            <a:xfrm>
              <a:off x="0" y="-85725"/>
              <a:ext cx="6630193" cy="690563"/>
            </a:xfrm>
            <a:prstGeom prst="rect">
              <a:avLst/>
            </a:prstGeom>
          </p:spPr>
          <p:txBody>
            <a:bodyPr lIns="0" tIns="0" rIns="0" bIns="0" rtlCol="0" anchor="t"/>
            <a:lstStyle/>
            <a:p>
              <a:pPr marL="329902" lvl="1" indent="-164951" algn="l">
                <a:lnSpc>
                  <a:spcPts val="3562"/>
                </a:lnSpc>
                <a:buFont typeface="Arial"/>
                <a:buChar char="•"/>
              </a:pPr>
              <a:r>
                <a:rPr lang="en-US" sz="2187">
                  <a:solidFill>
                    <a:srgbClr val="DCD7E5"/>
                  </a:solidFill>
                  <a:latin typeface="Heebo Light"/>
                  <a:ea typeface="Heebo Light"/>
                  <a:cs typeface="Heebo Light"/>
                  <a:sym typeface="Heebo Light"/>
                </a:rPr>
                <a:t>Drug efficacy assessment</a:t>
              </a:r>
            </a:p>
          </p:txBody>
        </p:sp>
      </p:grpSp>
      <p:grpSp>
        <p:nvGrpSpPr>
          <p:cNvPr id="32" name="Group 32"/>
          <p:cNvGrpSpPr/>
          <p:nvPr/>
        </p:nvGrpSpPr>
        <p:grpSpPr>
          <a:xfrm>
            <a:off x="12340084" y="5191422"/>
            <a:ext cx="4729906" cy="442912"/>
            <a:chOff x="0" y="0"/>
            <a:chExt cx="6306542" cy="590550"/>
          </a:xfrm>
        </p:grpSpPr>
        <p:sp>
          <p:nvSpPr>
            <p:cNvPr id="33" name="Freeform 33"/>
            <p:cNvSpPr/>
            <p:nvPr/>
          </p:nvSpPr>
          <p:spPr>
            <a:xfrm>
              <a:off x="0" y="0"/>
              <a:ext cx="6306542" cy="590550"/>
            </a:xfrm>
            <a:custGeom>
              <a:avLst/>
              <a:gdLst/>
              <a:ahLst/>
              <a:cxnLst/>
              <a:rect l="l" t="t" r="r" b="b"/>
              <a:pathLst>
                <a:path w="6306542" h="590550">
                  <a:moveTo>
                    <a:pt x="0" y="0"/>
                  </a:moveTo>
                  <a:lnTo>
                    <a:pt x="6306542" y="0"/>
                  </a:lnTo>
                  <a:lnTo>
                    <a:pt x="6306542" y="590550"/>
                  </a:lnTo>
                  <a:lnTo>
                    <a:pt x="0" y="590550"/>
                  </a:lnTo>
                  <a:close/>
                </a:path>
              </a:pathLst>
            </a:custGeom>
            <a:solidFill>
              <a:srgbClr val="000000">
                <a:alpha val="0"/>
              </a:srgbClr>
            </a:solidFill>
          </p:spPr>
        </p:sp>
        <p:sp>
          <p:nvSpPr>
            <p:cNvPr id="34" name="TextBox 34"/>
            <p:cNvSpPr txBox="1"/>
            <p:nvPr/>
          </p:nvSpPr>
          <p:spPr>
            <a:xfrm>
              <a:off x="0" y="-19050"/>
              <a:ext cx="6306542" cy="609600"/>
            </a:xfrm>
            <a:prstGeom prst="rect">
              <a:avLst/>
            </a:prstGeom>
          </p:spPr>
          <p:txBody>
            <a:bodyPr lIns="0" tIns="0" rIns="0" bIns="0" rtlCol="0" anchor="t"/>
            <a:lstStyle/>
            <a:p>
              <a:pPr algn="l">
                <a:lnSpc>
                  <a:spcPts val="3437"/>
                </a:lnSpc>
              </a:pPr>
              <a:r>
                <a:rPr lang="en-US" sz="2750">
                  <a:solidFill>
                    <a:srgbClr val="F2F0F4"/>
                  </a:solidFill>
                  <a:latin typeface="Montserrat"/>
                  <a:ea typeface="Montserrat"/>
                  <a:cs typeface="Montserrat"/>
                  <a:sym typeface="Montserrat"/>
                </a:rPr>
                <a:t>Marketing and Advertising</a:t>
              </a:r>
            </a:p>
          </p:txBody>
        </p:sp>
      </p:grpSp>
      <p:grpSp>
        <p:nvGrpSpPr>
          <p:cNvPr id="35" name="Group 35"/>
          <p:cNvGrpSpPr/>
          <p:nvPr/>
        </p:nvGrpSpPr>
        <p:grpSpPr>
          <a:xfrm>
            <a:off x="12340084" y="5917852"/>
            <a:ext cx="4972645" cy="453629"/>
            <a:chOff x="0" y="0"/>
            <a:chExt cx="6630193" cy="604838"/>
          </a:xfrm>
        </p:grpSpPr>
        <p:sp>
          <p:nvSpPr>
            <p:cNvPr id="36" name="Freeform 36"/>
            <p:cNvSpPr/>
            <p:nvPr/>
          </p:nvSpPr>
          <p:spPr>
            <a:xfrm>
              <a:off x="0" y="0"/>
              <a:ext cx="6630193" cy="604838"/>
            </a:xfrm>
            <a:custGeom>
              <a:avLst/>
              <a:gdLst/>
              <a:ahLst/>
              <a:cxnLst/>
              <a:rect l="l" t="t" r="r" b="b"/>
              <a:pathLst>
                <a:path w="6630193" h="604838">
                  <a:moveTo>
                    <a:pt x="0" y="0"/>
                  </a:moveTo>
                  <a:lnTo>
                    <a:pt x="6630193" y="0"/>
                  </a:lnTo>
                  <a:lnTo>
                    <a:pt x="6630193" y="604838"/>
                  </a:lnTo>
                  <a:lnTo>
                    <a:pt x="0" y="604838"/>
                  </a:lnTo>
                  <a:close/>
                </a:path>
              </a:pathLst>
            </a:custGeom>
            <a:solidFill>
              <a:srgbClr val="000000">
                <a:alpha val="0"/>
              </a:srgbClr>
            </a:solidFill>
          </p:spPr>
        </p:sp>
        <p:sp>
          <p:nvSpPr>
            <p:cNvPr id="37" name="TextBox 37"/>
            <p:cNvSpPr txBox="1"/>
            <p:nvPr/>
          </p:nvSpPr>
          <p:spPr>
            <a:xfrm>
              <a:off x="0" y="-85725"/>
              <a:ext cx="6630193" cy="690563"/>
            </a:xfrm>
            <a:prstGeom prst="rect">
              <a:avLst/>
            </a:prstGeom>
          </p:spPr>
          <p:txBody>
            <a:bodyPr lIns="0" tIns="0" rIns="0" bIns="0" rtlCol="0" anchor="t"/>
            <a:lstStyle/>
            <a:p>
              <a:pPr marL="329902" lvl="1" indent="-164951" algn="l">
                <a:lnSpc>
                  <a:spcPts val="3562"/>
                </a:lnSpc>
                <a:buFont typeface="Arial"/>
                <a:buChar char="•"/>
              </a:pPr>
              <a:r>
                <a:rPr lang="en-US" sz="2187">
                  <a:solidFill>
                    <a:srgbClr val="DCD7E5"/>
                  </a:solidFill>
                  <a:latin typeface="Heebo Light"/>
                  <a:ea typeface="Heebo Light"/>
                  <a:cs typeface="Heebo Light"/>
                  <a:sym typeface="Heebo Light"/>
                </a:rPr>
                <a:t>Targeted advertising campaigns</a:t>
              </a:r>
            </a:p>
          </p:txBody>
        </p:sp>
      </p:grpSp>
      <p:grpSp>
        <p:nvGrpSpPr>
          <p:cNvPr id="38" name="Group 38"/>
          <p:cNvGrpSpPr/>
          <p:nvPr/>
        </p:nvGrpSpPr>
        <p:grpSpPr>
          <a:xfrm>
            <a:off x="12340084" y="6470600"/>
            <a:ext cx="4972645" cy="453629"/>
            <a:chOff x="0" y="0"/>
            <a:chExt cx="6630193" cy="604838"/>
          </a:xfrm>
        </p:grpSpPr>
        <p:sp>
          <p:nvSpPr>
            <p:cNvPr id="39" name="Freeform 39"/>
            <p:cNvSpPr/>
            <p:nvPr/>
          </p:nvSpPr>
          <p:spPr>
            <a:xfrm>
              <a:off x="0" y="0"/>
              <a:ext cx="6630193" cy="604838"/>
            </a:xfrm>
            <a:custGeom>
              <a:avLst/>
              <a:gdLst/>
              <a:ahLst/>
              <a:cxnLst/>
              <a:rect l="l" t="t" r="r" b="b"/>
              <a:pathLst>
                <a:path w="6630193" h="604838">
                  <a:moveTo>
                    <a:pt x="0" y="0"/>
                  </a:moveTo>
                  <a:lnTo>
                    <a:pt x="6630193" y="0"/>
                  </a:lnTo>
                  <a:lnTo>
                    <a:pt x="6630193" y="604838"/>
                  </a:lnTo>
                  <a:lnTo>
                    <a:pt x="0" y="604838"/>
                  </a:lnTo>
                  <a:close/>
                </a:path>
              </a:pathLst>
            </a:custGeom>
            <a:solidFill>
              <a:srgbClr val="000000">
                <a:alpha val="0"/>
              </a:srgbClr>
            </a:solidFill>
          </p:spPr>
        </p:sp>
        <p:sp>
          <p:nvSpPr>
            <p:cNvPr id="40" name="TextBox 40"/>
            <p:cNvSpPr txBox="1"/>
            <p:nvPr/>
          </p:nvSpPr>
          <p:spPr>
            <a:xfrm>
              <a:off x="0" y="-85725"/>
              <a:ext cx="6630193" cy="690563"/>
            </a:xfrm>
            <a:prstGeom prst="rect">
              <a:avLst/>
            </a:prstGeom>
          </p:spPr>
          <p:txBody>
            <a:bodyPr lIns="0" tIns="0" rIns="0" bIns="0" rtlCol="0" anchor="t"/>
            <a:lstStyle/>
            <a:p>
              <a:pPr marL="329902" lvl="1" indent="-164951" algn="l">
                <a:lnSpc>
                  <a:spcPts val="3562"/>
                </a:lnSpc>
                <a:buFont typeface="Arial"/>
                <a:buChar char="•"/>
              </a:pPr>
              <a:r>
                <a:rPr lang="en-US" sz="2187">
                  <a:solidFill>
                    <a:srgbClr val="DCD7E5"/>
                  </a:solidFill>
                  <a:latin typeface="Heebo Light"/>
                  <a:ea typeface="Heebo Light"/>
                  <a:cs typeface="Heebo Light"/>
                  <a:sym typeface="Heebo Light"/>
                </a:rPr>
                <a:t>Customer sentiment analysis</a:t>
              </a:r>
            </a:p>
          </p:txBody>
        </p:sp>
      </p:grpSp>
      <p:grpSp>
        <p:nvGrpSpPr>
          <p:cNvPr id="41" name="Group 41"/>
          <p:cNvGrpSpPr/>
          <p:nvPr/>
        </p:nvGrpSpPr>
        <p:grpSpPr>
          <a:xfrm>
            <a:off x="12340084" y="7023347"/>
            <a:ext cx="4972645" cy="453629"/>
            <a:chOff x="0" y="0"/>
            <a:chExt cx="6630193" cy="604838"/>
          </a:xfrm>
        </p:grpSpPr>
        <p:sp>
          <p:nvSpPr>
            <p:cNvPr id="42" name="Freeform 42"/>
            <p:cNvSpPr/>
            <p:nvPr/>
          </p:nvSpPr>
          <p:spPr>
            <a:xfrm>
              <a:off x="0" y="0"/>
              <a:ext cx="6630193" cy="604838"/>
            </a:xfrm>
            <a:custGeom>
              <a:avLst/>
              <a:gdLst/>
              <a:ahLst/>
              <a:cxnLst/>
              <a:rect l="l" t="t" r="r" b="b"/>
              <a:pathLst>
                <a:path w="6630193" h="604838">
                  <a:moveTo>
                    <a:pt x="0" y="0"/>
                  </a:moveTo>
                  <a:lnTo>
                    <a:pt x="6630193" y="0"/>
                  </a:lnTo>
                  <a:lnTo>
                    <a:pt x="6630193" y="604838"/>
                  </a:lnTo>
                  <a:lnTo>
                    <a:pt x="0" y="604838"/>
                  </a:lnTo>
                  <a:close/>
                </a:path>
              </a:pathLst>
            </a:custGeom>
            <a:solidFill>
              <a:srgbClr val="000000">
                <a:alpha val="0"/>
              </a:srgbClr>
            </a:solidFill>
          </p:spPr>
        </p:sp>
        <p:sp>
          <p:nvSpPr>
            <p:cNvPr id="43" name="TextBox 43"/>
            <p:cNvSpPr txBox="1"/>
            <p:nvPr/>
          </p:nvSpPr>
          <p:spPr>
            <a:xfrm>
              <a:off x="0" y="-85725"/>
              <a:ext cx="6630193" cy="690563"/>
            </a:xfrm>
            <a:prstGeom prst="rect">
              <a:avLst/>
            </a:prstGeom>
          </p:spPr>
          <p:txBody>
            <a:bodyPr lIns="0" tIns="0" rIns="0" bIns="0" rtlCol="0" anchor="t"/>
            <a:lstStyle/>
            <a:p>
              <a:pPr marL="329902" lvl="1" indent="-164951" algn="l">
                <a:lnSpc>
                  <a:spcPts val="3562"/>
                </a:lnSpc>
                <a:buFont typeface="Arial"/>
                <a:buChar char="•"/>
              </a:pPr>
              <a:r>
                <a:rPr lang="en-US" sz="2187">
                  <a:solidFill>
                    <a:srgbClr val="DCD7E5"/>
                  </a:solidFill>
                  <a:latin typeface="Heebo Light"/>
                  <a:ea typeface="Heebo Light"/>
                  <a:cs typeface="Heebo Light"/>
                  <a:sym typeface="Heebo Light"/>
                </a:rPr>
                <a:t>Product design optimization</a:t>
              </a:r>
            </a:p>
          </p:txBody>
        </p:sp>
      </p:gr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D0A2C">
                <a:alpha val="94902"/>
              </a:srgbClr>
            </a:solidFill>
          </p:spPr>
        </p:sp>
      </p:grpSp>
      <p:sp>
        <p:nvSpPr>
          <p:cNvPr id="5" name="Freeform 5" descr="preencoded.png"/>
          <p:cNvSpPr/>
          <p:nvPr/>
        </p:nvSpPr>
        <p:spPr>
          <a:xfrm>
            <a:off x="0" y="0"/>
            <a:ext cx="18288000" cy="3033118"/>
          </a:xfrm>
          <a:custGeom>
            <a:avLst/>
            <a:gdLst/>
            <a:ahLst/>
            <a:cxnLst/>
            <a:rect l="l" t="t" r="r" b="b"/>
            <a:pathLst>
              <a:path w="18288000" h="3033118">
                <a:moveTo>
                  <a:pt x="0" y="0"/>
                </a:moveTo>
                <a:lnTo>
                  <a:pt x="18288000" y="0"/>
                </a:lnTo>
                <a:lnTo>
                  <a:pt x="18288000" y="3033118"/>
                </a:lnTo>
                <a:lnTo>
                  <a:pt x="0" y="3033118"/>
                </a:lnTo>
                <a:lnTo>
                  <a:pt x="0" y="0"/>
                </a:lnTo>
                <a:close/>
              </a:path>
            </a:pathLst>
          </a:custGeom>
          <a:blipFill>
            <a:blip r:embed="rId4"/>
            <a:stretch>
              <a:fillRect l="-68" r="-68"/>
            </a:stretch>
          </a:blipFill>
        </p:spPr>
      </p:sp>
      <p:grpSp>
        <p:nvGrpSpPr>
          <p:cNvPr id="6" name="Group 6"/>
          <p:cNvGrpSpPr/>
          <p:nvPr/>
        </p:nvGrpSpPr>
        <p:grpSpPr>
          <a:xfrm>
            <a:off x="849214" y="3801070"/>
            <a:ext cx="14975681" cy="758279"/>
            <a:chOff x="0" y="0"/>
            <a:chExt cx="19967575" cy="1011038"/>
          </a:xfrm>
        </p:grpSpPr>
        <p:sp>
          <p:nvSpPr>
            <p:cNvPr id="7" name="Freeform 7"/>
            <p:cNvSpPr/>
            <p:nvPr/>
          </p:nvSpPr>
          <p:spPr>
            <a:xfrm>
              <a:off x="0" y="0"/>
              <a:ext cx="19967575" cy="1011038"/>
            </a:xfrm>
            <a:custGeom>
              <a:avLst/>
              <a:gdLst/>
              <a:ahLst/>
              <a:cxnLst/>
              <a:rect l="l" t="t" r="r" b="b"/>
              <a:pathLst>
                <a:path w="19967575" h="1011038">
                  <a:moveTo>
                    <a:pt x="0" y="0"/>
                  </a:moveTo>
                  <a:lnTo>
                    <a:pt x="19967575" y="0"/>
                  </a:lnTo>
                  <a:lnTo>
                    <a:pt x="19967575" y="1011038"/>
                  </a:lnTo>
                  <a:lnTo>
                    <a:pt x="0" y="1011038"/>
                  </a:lnTo>
                  <a:close/>
                </a:path>
              </a:pathLst>
            </a:custGeom>
            <a:solidFill>
              <a:srgbClr val="000000">
                <a:alpha val="0"/>
              </a:srgbClr>
            </a:solidFill>
          </p:spPr>
        </p:sp>
        <p:sp>
          <p:nvSpPr>
            <p:cNvPr id="8" name="TextBox 8"/>
            <p:cNvSpPr txBox="1"/>
            <p:nvPr/>
          </p:nvSpPr>
          <p:spPr>
            <a:xfrm>
              <a:off x="0" y="-28575"/>
              <a:ext cx="19967575" cy="1039613"/>
            </a:xfrm>
            <a:prstGeom prst="rect">
              <a:avLst/>
            </a:prstGeom>
          </p:spPr>
          <p:txBody>
            <a:bodyPr lIns="0" tIns="0" rIns="0" bIns="0" rtlCol="0" anchor="t"/>
            <a:lstStyle/>
            <a:p>
              <a:pPr algn="l">
                <a:lnSpc>
                  <a:spcPts val="5937"/>
                </a:lnSpc>
              </a:pPr>
              <a:r>
                <a:rPr lang="en-US" sz="4750">
                  <a:solidFill>
                    <a:srgbClr val="F2F0F4"/>
                  </a:solidFill>
                  <a:latin typeface="Montserrat"/>
                  <a:ea typeface="Montserrat"/>
                  <a:cs typeface="Montserrat"/>
                  <a:sym typeface="Montserrat"/>
                </a:rPr>
                <a:t>Challenges and Limitations in Emotion Detection</a:t>
              </a:r>
            </a:p>
          </p:txBody>
        </p:sp>
      </p:grpSp>
      <p:grpSp>
        <p:nvGrpSpPr>
          <p:cNvPr id="9" name="Group 9"/>
          <p:cNvGrpSpPr/>
          <p:nvPr/>
        </p:nvGrpSpPr>
        <p:grpSpPr>
          <a:xfrm>
            <a:off x="9129712" y="4923235"/>
            <a:ext cx="28575" cy="4595812"/>
            <a:chOff x="0" y="0"/>
            <a:chExt cx="38100" cy="6127750"/>
          </a:xfrm>
        </p:grpSpPr>
        <p:sp>
          <p:nvSpPr>
            <p:cNvPr id="10" name="Freeform 10"/>
            <p:cNvSpPr/>
            <p:nvPr/>
          </p:nvSpPr>
          <p:spPr>
            <a:xfrm>
              <a:off x="0" y="0"/>
              <a:ext cx="38100" cy="6127750"/>
            </a:xfrm>
            <a:custGeom>
              <a:avLst/>
              <a:gdLst/>
              <a:ahLst/>
              <a:cxnLst/>
              <a:rect l="l" t="t" r="r" b="b"/>
              <a:pathLst>
                <a:path w="38100" h="6127750">
                  <a:moveTo>
                    <a:pt x="0" y="19050"/>
                  </a:moveTo>
                  <a:cubicBezTo>
                    <a:pt x="0" y="8509"/>
                    <a:pt x="8509" y="0"/>
                    <a:pt x="19050" y="0"/>
                  </a:cubicBezTo>
                  <a:cubicBezTo>
                    <a:pt x="29591" y="0"/>
                    <a:pt x="38100" y="8509"/>
                    <a:pt x="38100" y="19050"/>
                  </a:cubicBezTo>
                  <a:lnTo>
                    <a:pt x="38100" y="6108700"/>
                  </a:lnTo>
                  <a:cubicBezTo>
                    <a:pt x="38100" y="6119241"/>
                    <a:pt x="29591" y="6127750"/>
                    <a:pt x="19050" y="6127750"/>
                  </a:cubicBezTo>
                  <a:cubicBezTo>
                    <a:pt x="8509" y="6127750"/>
                    <a:pt x="0" y="6119241"/>
                    <a:pt x="0" y="6108700"/>
                  </a:cubicBezTo>
                  <a:close/>
                </a:path>
              </a:pathLst>
            </a:custGeom>
            <a:solidFill>
              <a:srgbClr val="4A2C85"/>
            </a:solidFill>
          </p:spPr>
        </p:sp>
      </p:grpSp>
      <p:grpSp>
        <p:nvGrpSpPr>
          <p:cNvPr id="11" name="Group 11"/>
          <p:cNvGrpSpPr/>
          <p:nvPr/>
        </p:nvGrpSpPr>
        <p:grpSpPr>
          <a:xfrm>
            <a:off x="8050411" y="5454849"/>
            <a:ext cx="849214" cy="28575"/>
            <a:chOff x="0" y="0"/>
            <a:chExt cx="1132285" cy="38100"/>
          </a:xfrm>
        </p:grpSpPr>
        <p:sp>
          <p:nvSpPr>
            <p:cNvPr id="12" name="Freeform 12"/>
            <p:cNvSpPr/>
            <p:nvPr/>
          </p:nvSpPr>
          <p:spPr>
            <a:xfrm>
              <a:off x="0" y="0"/>
              <a:ext cx="1132332" cy="38100"/>
            </a:xfrm>
            <a:custGeom>
              <a:avLst/>
              <a:gdLst/>
              <a:ahLst/>
              <a:cxnLst/>
              <a:rect l="l" t="t" r="r" b="b"/>
              <a:pathLst>
                <a:path w="1132332" h="38100">
                  <a:moveTo>
                    <a:pt x="0" y="19050"/>
                  </a:moveTo>
                  <a:cubicBezTo>
                    <a:pt x="0" y="8509"/>
                    <a:pt x="8509" y="0"/>
                    <a:pt x="19050" y="0"/>
                  </a:cubicBezTo>
                  <a:lnTo>
                    <a:pt x="1113282" y="0"/>
                  </a:lnTo>
                  <a:cubicBezTo>
                    <a:pt x="1123823" y="0"/>
                    <a:pt x="1132332" y="8509"/>
                    <a:pt x="1132332" y="19050"/>
                  </a:cubicBezTo>
                  <a:cubicBezTo>
                    <a:pt x="1132332" y="29591"/>
                    <a:pt x="1123696" y="38100"/>
                    <a:pt x="1113282" y="38100"/>
                  </a:cubicBezTo>
                  <a:lnTo>
                    <a:pt x="19050" y="38100"/>
                  </a:lnTo>
                  <a:cubicBezTo>
                    <a:pt x="8509" y="38100"/>
                    <a:pt x="0" y="29591"/>
                    <a:pt x="0" y="19050"/>
                  </a:cubicBezTo>
                  <a:close/>
                </a:path>
              </a:pathLst>
            </a:custGeom>
            <a:solidFill>
              <a:srgbClr val="4A2C85"/>
            </a:solidFill>
          </p:spPr>
        </p:sp>
      </p:grpSp>
      <p:grpSp>
        <p:nvGrpSpPr>
          <p:cNvPr id="13" name="Group 13"/>
          <p:cNvGrpSpPr/>
          <p:nvPr/>
        </p:nvGrpSpPr>
        <p:grpSpPr>
          <a:xfrm>
            <a:off x="8866286" y="5191422"/>
            <a:ext cx="555426" cy="555426"/>
            <a:chOff x="0" y="0"/>
            <a:chExt cx="740568" cy="740568"/>
          </a:xfrm>
        </p:grpSpPr>
        <p:sp>
          <p:nvSpPr>
            <p:cNvPr id="14" name="Freeform 14"/>
            <p:cNvSpPr/>
            <p:nvPr/>
          </p:nvSpPr>
          <p:spPr>
            <a:xfrm>
              <a:off x="6350" y="6350"/>
              <a:ext cx="727837" cy="727837"/>
            </a:xfrm>
            <a:custGeom>
              <a:avLst/>
              <a:gdLst/>
              <a:ahLst/>
              <a:cxnLst/>
              <a:rect l="l" t="t" r="r" b="b"/>
              <a:pathLst>
                <a:path w="727837" h="727837">
                  <a:moveTo>
                    <a:pt x="0" y="135890"/>
                  </a:moveTo>
                  <a:cubicBezTo>
                    <a:pt x="0" y="60833"/>
                    <a:pt x="60833" y="0"/>
                    <a:pt x="135890" y="0"/>
                  </a:cubicBezTo>
                  <a:lnTo>
                    <a:pt x="591947" y="0"/>
                  </a:lnTo>
                  <a:cubicBezTo>
                    <a:pt x="667004" y="0"/>
                    <a:pt x="727837" y="60833"/>
                    <a:pt x="727837" y="135890"/>
                  </a:cubicBezTo>
                  <a:lnTo>
                    <a:pt x="727837" y="591947"/>
                  </a:lnTo>
                  <a:cubicBezTo>
                    <a:pt x="727837" y="667004"/>
                    <a:pt x="667004" y="727837"/>
                    <a:pt x="591947" y="727837"/>
                  </a:cubicBezTo>
                  <a:lnTo>
                    <a:pt x="135890" y="727837"/>
                  </a:lnTo>
                  <a:cubicBezTo>
                    <a:pt x="60833" y="727837"/>
                    <a:pt x="0" y="667004"/>
                    <a:pt x="0" y="591947"/>
                  </a:cubicBezTo>
                  <a:close/>
                </a:path>
              </a:pathLst>
            </a:custGeom>
            <a:solidFill>
              <a:srgbClr val="31136C"/>
            </a:solidFill>
          </p:spPr>
        </p:sp>
        <p:sp>
          <p:nvSpPr>
            <p:cNvPr id="15" name="Freeform 15"/>
            <p:cNvSpPr/>
            <p:nvPr/>
          </p:nvSpPr>
          <p:spPr>
            <a:xfrm>
              <a:off x="0" y="0"/>
              <a:ext cx="740537" cy="740537"/>
            </a:xfrm>
            <a:custGeom>
              <a:avLst/>
              <a:gdLst/>
              <a:ahLst/>
              <a:cxnLst/>
              <a:rect l="l" t="t" r="r" b="b"/>
              <a:pathLst>
                <a:path w="740537" h="740537">
                  <a:moveTo>
                    <a:pt x="0" y="142240"/>
                  </a:moveTo>
                  <a:cubicBezTo>
                    <a:pt x="0" y="63627"/>
                    <a:pt x="63627" y="0"/>
                    <a:pt x="142240" y="0"/>
                  </a:cubicBezTo>
                  <a:lnTo>
                    <a:pt x="598297" y="0"/>
                  </a:lnTo>
                  <a:lnTo>
                    <a:pt x="598297" y="6350"/>
                  </a:lnTo>
                  <a:lnTo>
                    <a:pt x="598297" y="0"/>
                  </a:lnTo>
                  <a:cubicBezTo>
                    <a:pt x="676910" y="0"/>
                    <a:pt x="740537" y="63627"/>
                    <a:pt x="740537" y="142240"/>
                  </a:cubicBezTo>
                  <a:lnTo>
                    <a:pt x="734187" y="142240"/>
                  </a:lnTo>
                  <a:lnTo>
                    <a:pt x="740537" y="142240"/>
                  </a:lnTo>
                  <a:lnTo>
                    <a:pt x="740537" y="598297"/>
                  </a:lnTo>
                  <a:lnTo>
                    <a:pt x="734187" y="598297"/>
                  </a:lnTo>
                  <a:lnTo>
                    <a:pt x="740537" y="598297"/>
                  </a:lnTo>
                  <a:cubicBezTo>
                    <a:pt x="740537" y="676910"/>
                    <a:pt x="676910" y="740537"/>
                    <a:pt x="598297" y="740537"/>
                  </a:cubicBezTo>
                  <a:lnTo>
                    <a:pt x="598297" y="734187"/>
                  </a:lnTo>
                  <a:lnTo>
                    <a:pt x="598297" y="740537"/>
                  </a:lnTo>
                  <a:lnTo>
                    <a:pt x="142240" y="740537"/>
                  </a:lnTo>
                  <a:lnTo>
                    <a:pt x="142240" y="734187"/>
                  </a:lnTo>
                  <a:lnTo>
                    <a:pt x="142240" y="740537"/>
                  </a:lnTo>
                  <a:cubicBezTo>
                    <a:pt x="63627" y="740537"/>
                    <a:pt x="0" y="676910"/>
                    <a:pt x="0" y="598297"/>
                  </a:cubicBezTo>
                  <a:lnTo>
                    <a:pt x="0" y="142240"/>
                  </a:lnTo>
                  <a:lnTo>
                    <a:pt x="6350" y="142240"/>
                  </a:lnTo>
                  <a:lnTo>
                    <a:pt x="0" y="142240"/>
                  </a:lnTo>
                  <a:moveTo>
                    <a:pt x="12700" y="142240"/>
                  </a:moveTo>
                  <a:lnTo>
                    <a:pt x="12700" y="598297"/>
                  </a:lnTo>
                  <a:lnTo>
                    <a:pt x="6350" y="598297"/>
                  </a:lnTo>
                  <a:lnTo>
                    <a:pt x="12700" y="598297"/>
                  </a:lnTo>
                  <a:cubicBezTo>
                    <a:pt x="12700" y="669798"/>
                    <a:pt x="70739" y="727837"/>
                    <a:pt x="142240" y="727837"/>
                  </a:cubicBezTo>
                  <a:lnTo>
                    <a:pt x="598297" y="727837"/>
                  </a:lnTo>
                  <a:cubicBezTo>
                    <a:pt x="669798" y="727837"/>
                    <a:pt x="727837" y="669798"/>
                    <a:pt x="727837" y="598297"/>
                  </a:cubicBezTo>
                  <a:lnTo>
                    <a:pt x="727837" y="142240"/>
                  </a:lnTo>
                  <a:cubicBezTo>
                    <a:pt x="727837" y="70739"/>
                    <a:pt x="669925" y="12700"/>
                    <a:pt x="598297" y="12700"/>
                  </a:cubicBezTo>
                  <a:lnTo>
                    <a:pt x="142240" y="12700"/>
                  </a:lnTo>
                  <a:lnTo>
                    <a:pt x="142240" y="6350"/>
                  </a:lnTo>
                  <a:lnTo>
                    <a:pt x="142240" y="12700"/>
                  </a:lnTo>
                  <a:cubicBezTo>
                    <a:pt x="70739" y="12700"/>
                    <a:pt x="12700" y="70739"/>
                    <a:pt x="12700" y="142240"/>
                  </a:cubicBezTo>
                  <a:close/>
                </a:path>
              </a:pathLst>
            </a:custGeom>
            <a:solidFill>
              <a:srgbClr val="4A2C85"/>
            </a:solidFill>
          </p:spPr>
        </p:sp>
      </p:grpSp>
      <p:grpSp>
        <p:nvGrpSpPr>
          <p:cNvPr id="16" name="Group 16"/>
          <p:cNvGrpSpPr/>
          <p:nvPr/>
        </p:nvGrpSpPr>
        <p:grpSpPr>
          <a:xfrm>
            <a:off x="9078217" y="5287119"/>
            <a:ext cx="131415" cy="364034"/>
            <a:chOff x="0" y="0"/>
            <a:chExt cx="175220" cy="485378"/>
          </a:xfrm>
        </p:grpSpPr>
        <p:sp>
          <p:nvSpPr>
            <p:cNvPr id="17" name="Freeform 17"/>
            <p:cNvSpPr/>
            <p:nvPr/>
          </p:nvSpPr>
          <p:spPr>
            <a:xfrm>
              <a:off x="0" y="0"/>
              <a:ext cx="175220" cy="485378"/>
            </a:xfrm>
            <a:custGeom>
              <a:avLst/>
              <a:gdLst/>
              <a:ahLst/>
              <a:cxnLst/>
              <a:rect l="l" t="t" r="r" b="b"/>
              <a:pathLst>
                <a:path w="175220" h="485378">
                  <a:moveTo>
                    <a:pt x="0" y="0"/>
                  </a:moveTo>
                  <a:lnTo>
                    <a:pt x="175220" y="0"/>
                  </a:lnTo>
                  <a:lnTo>
                    <a:pt x="175220" y="485378"/>
                  </a:lnTo>
                  <a:lnTo>
                    <a:pt x="0" y="485378"/>
                  </a:lnTo>
                  <a:close/>
                </a:path>
              </a:pathLst>
            </a:custGeom>
            <a:solidFill>
              <a:srgbClr val="000000">
                <a:alpha val="0"/>
              </a:srgbClr>
            </a:solidFill>
          </p:spPr>
        </p:sp>
        <p:sp>
          <p:nvSpPr>
            <p:cNvPr id="18" name="TextBox 18"/>
            <p:cNvSpPr txBox="1"/>
            <p:nvPr/>
          </p:nvSpPr>
          <p:spPr>
            <a:xfrm>
              <a:off x="0" y="57150"/>
              <a:ext cx="175220" cy="428228"/>
            </a:xfrm>
            <a:prstGeom prst="rect">
              <a:avLst/>
            </a:prstGeom>
          </p:spPr>
          <p:txBody>
            <a:bodyPr lIns="0" tIns="0" rIns="0" bIns="0" rtlCol="0" anchor="t"/>
            <a:lstStyle/>
            <a:p>
              <a:pPr algn="ctr">
                <a:lnSpc>
                  <a:spcPts val="2812"/>
                </a:lnSpc>
              </a:pPr>
              <a:r>
                <a:rPr lang="en-US" sz="2812">
                  <a:solidFill>
                    <a:srgbClr val="DCD7E5"/>
                  </a:solidFill>
                  <a:latin typeface="Montserrat"/>
                  <a:ea typeface="Montserrat"/>
                  <a:cs typeface="Montserrat"/>
                  <a:sym typeface="Montserrat"/>
                </a:rPr>
                <a:t>1</a:t>
              </a:r>
            </a:p>
          </p:txBody>
        </p:sp>
      </p:grpSp>
      <p:grpSp>
        <p:nvGrpSpPr>
          <p:cNvPr id="19" name="Group 19"/>
          <p:cNvGrpSpPr/>
          <p:nvPr/>
        </p:nvGrpSpPr>
        <p:grpSpPr>
          <a:xfrm>
            <a:off x="4776341" y="5165824"/>
            <a:ext cx="3033118" cy="379065"/>
            <a:chOff x="0" y="0"/>
            <a:chExt cx="4044157" cy="505420"/>
          </a:xfrm>
        </p:grpSpPr>
        <p:sp>
          <p:nvSpPr>
            <p:cNvPr id="20" name="Freeform 20"/>
            <p:cNvSpPr/>
            <p:nvPr/>
          </p:nvSpPr>
          <p:spPr>
            <a:xfrm>
              <a:off x="0" y="0"/>
              <a:ext cx="4044157" cy="505420"/>
            </a:xfrm>
            <a:custGeom>
              <a:avLst/>
              <a:gdLst/>
              <a:ahLst/>
              <a:cxnLst/>
              <a:rect l="l" t="t" r="r" b="b"/>
              <a:pathLst>
                <a:path w="4044157" h="505420">
                  <a:moveTo>
                    <a:pt x="0" y="0"/>
                  </a:moveTo>
                  <a:lnTo>
                    <a:pt x="4044157" y="0"/>
                  </a:lnTo>
                  <a:lnTo>
                    <a:pt x="4044157" y="505420"/>
                  </a:lnTo>
                  <a:lnTo>
                    <a:pt x="0" y="505420"/>
                  </a:lnTo>
                  <a:close/>
                </a:path>
              </a:pathLst>
            </a:custGeom>
            <a:solidFill>
              <a:srgbClr val="000000">
                <a:alpha val="0"/>
              </a:srgbClr>
            </a:solidFill>
          </p:spPr>
        </p:sp>
        <p:sp>
          <p:nvSpPr>
            <p:cNvPr id="21" name="TextBox 21"/>
            <p:cNvSpPr txBox="1"/>
            <p:nvPr/>
          </p:nvSpPr>
          <p:spPr>
            <a:xfrm>
              <a:off x="0" y="-19050"/>
              <a:ext cx="4044157" cy="524470"/>
            </a:xfrm>
            <a:prstGeom prst="rect">
              <a:avLst/>
            </a:prstGeom>
          </p:spPr>
          <p:txBody>
            <a:bodyPr lIns="0" tIns="0" rIns="0" bIns="0" rtlCol="0" anchor="t"/>
            <a:lstStyle/>
            <a:p>
              <a:pPr algn="r">
                <a:lnSpc>
                  <a:spcPts val="2937"/>
                </a:lnSpc>
              </a:pPr>
              <a:r>
                <a:rPr lang="en-US" sz="2375">
                  <a:solidFill>
                    <a:srgbClr val="DCD7E5"/>
                  </a:solidFill>
                  <a:latin typeface="Montserrat"/>
                  <a:ea typeface="Montserrat"/>
                  <a:cs typeface="Montserrat"/>
                  <a:sym typeface="Montserrat"/>
                </a:rPr>
                <a:t>Data Bias</a:t>
              </a:r>
            </a:p>
          </p:txBody>
        </p:sp>
      </p:grpSp>
      <p:grpSp>
        <p:nvGrpSpPr>
          <p:cNvPr id="22" name="Group 22"/>
          <p:cNvGrpSpPr/>
          <p:nvPr/>
        </p:nvGrpSpPr>
        <p:grpSpPr>
          <a:xfrm>
            <a:off x="849214" y="5690444"/>
            <a:ext cx="6960245" cy="1164431"/>
            <a:chOff x="0" y="0"/>
            <a:chExt cx="9280327" cy="1552575"/>
          </a:xfrm>
        </p:grpSpPr>
        <p:sp>
          <p:nvSpPr>
            <p:cNvPr id="23" name="Freeform 23"/>
            <p:cNvSpPr/>
            <p:nvPr/>
          </p:nvSpPr>
          <p:spPr>
            <a:xfrm>
              <a:off x="0" y="0"/>
              <a:ext cx="9280327" cy="1552575"/>
            </a:xfrm>
            <a:custGeom>
              <a:avLst/>
              <a:gdLst/>
              <a:ahLst/>
              <a:cxnLst/>
              <a:rect l="l" t="t" r="r" b="b"/>
              <a:pathLst>
                <a:path w="9280327" h="1552575">
                  <a:moveTo>
                    <a:pt x="0" y="0"/>
                  </a:moveTo>
                  <a:lnTo>
                    <a:pt x="9280327" y="0"/>
                  </a:lnTo>
                  <a:lnTo>
                    <a:pt x="9280327" y="1552575"/>
                  </a:lnTo>
                  <a:lnTo>
                    <a:pt x="0" y="1552575"/>
                  </a:lnTo>
                  <a:close/>
                </a:path>
              </a:pathLst>
            </a:custGeom>
            <a:solidFill>
              <a:srgbClr val="000000">
                <a:alpha val="0"/>
              </a:srgbClr>
            </a:solidFill>
          </p:spPr>
        </p:sp>
        <p:sp>
          <p:nvSpPr>
            <p:cNvPr id="24" name="TextBox 24"/>
            <p:cNvSpPr txBox="1"/>
            <p:nvPr/>
          </p:nvSpPr>
          <p:spPr>
            <a:xfrm>
              <a:off x="0" y="-85725"/>
              <a:ext cx="9280327" cy="1638300"/>
            </a:xfrm>
            <a:prstGeom prst="rect">
              <a:avLst/>
            </a:prstGeom>
          </p:spPr>
          <p:txBody>
            <a:bodyPr lIns="0" tIns="0" rIns="0" bIns="0" rtlCol="0" anchor="t"/>
            <a:lstStyle/>
            <a:p>
              <a:pPr algn="r">
                <a:lnSpc>
                  <a:spcPts val="3000"/>
                </a:lnSpc>
              </a:pPr>
              <a:r>
                <a:rPr lang="en-US" sz="1874">
                  <a:solidFill>
                    <a:srgbClr val="DCD7E5"/>
                  </a:solidFill>
                  <a:latin typeface="Heebo Light"/>
                  <a:ea typeface="Heebo Light"/>
                  <a:cs typeface="Heebo Light"/>
                  <a:sym typeface="Heebo Light"/>
                </a:rPr>
                <a:t>Emotion detection systems can be biased if trained on datasets that do not adequately represent the diversity of human emotions and expressions.</a:t>
              </a:r>
            </a:p>
          </p:txBody>
        </p:sp>
      </p:grpSp>
      <p:grpSp>
        <p:nvGrpSpPr>
          <p:cNvPr id="25" name="Group 25"/>
          <p:cNvGrpSpPr/>
          <p:nvPr/>
        </p:nvGrpSpPr>
        <p:grpSpPr>
          <a:xfrm>
            <a:off x="9388376" y="6667946"/>
            <a:ext cx="849214" cy="28575"/>
            <a:chOff x="0" y="0"/>
            <a:chExt cx="1132285" cy="38100"/>
          </a:xfrm>
        </p:grpSpPr>
        <p:sp>
          <p:nvSpPr>
            <p:cNvPr id="26" name="Freeform 26"/>
            <p:cNvSpPr/>
            <p:nvPr/>
          </p:nvSpPr>
          <p:spPr>
            <a:xfrm>
              <a:off x="0" y="0"/>
              <a:ext cx="1132332" cy="38100"/>
            </a:xfrm>
            <a:custGeom>
              <a:avLst/>
              <a:gdLst/>
              <a:ahLst/>
              <a:cxnLst/>
              <a:rect l="l" t="t" r="r" b="b"/>
              <a:pathLst>
                <a:path w="1132332" h="38100">
                  <a:moveTo>
                    <a:pt x="0" y="19050"/>
                  </a:moveTo>
                  <a:cubicBezTo>
                    <a:pt x="0" y="8509"/>
                    <a:pt x="8509" y="0"/>
                    <a:pt x="19050" y="0"/>
                  </a:cubicBezTo>
                  <a:lnTo>
                    <a:pt x="1113282" y="0"/>
                  </a:lnTo>
                  <a:cubicBezTo>
                    <a:pt x="1123823" y="0"/>
                    <a:pt x="1132332" y="8509"/>
                    <a:pt x="1132332" y="19050"/>
                  </a:cubicBezTo>
                  <a:cubicBezTo>
                    <a:pt x="1132332" y="29591"/>
                    <a:pt x="1123696" y="38100"/>
                    <a:pt x="1113282" y="38100"/>
                  </a:cubicBezTo>
                  <a:lnTo>
                    <a:pt x="19050" y="38100"/>
                  </a:lnTo>
                  <a:cubicBezTo>
                    <a:pt x="8509" y="38100"/>
                    <a:pt x="0" y="29591"/>
                    <a:pt x="0" y="19050"/>
                  </a:cubicBezTo>
                  <a:close/>
                </a:path>
              </a:pathLst>
            </a:custGeom>
            <a:solidFill>
              <a:srgbClr val="4A2C85"/>
            </a:solidFill>
          </p:spPr>
        </p:sp>
      </p:grpSp>
      <p:grpSp>
        <p:nvGrpSpPr>
          <p:cNvPr id="27" name="Group 27"/>
          <p:cNvGrpSpPr/>
          <p:nvPr/>
        </p:nvGrpSpPr>
        <p:grpSpPr>
          <a:xfrm>
            <a:off x="8866286" y="6404521"/>
            <a:ext cx="555426" cy="555426"/>
            <a:chOff x="0" y="0"/>
            <a:chExt cx="740568" cy="740568"/>
          </a:xfrm>
        </p:grpSpPr>
        <p:sp>
          <p:nvSpPr>
            <p:cNvPr id="28" name="Freeform 28"/>
            <p:cNvSpPr/>
            <p:nvPr/>
          </p:nvSpPr>
          <p:spPr>
            <a:xfrm>
              <a:off x="6350" y="6350"/>
              <a:ext cx="727837" cy="727837"/>
            </a:xfrm>
            <a:custGeom>
              <a:avLst/>
              <a:gdLst/>
              <a:ahLst/>
              <a:cxnLst/>
              <a:rect l="l" t="t" r="r" b="b"/>
              <a:pathLst>
                <a:path w="727837" h="727837">
                  <a:moveTo>
                    <a:pt x="0" y="135890"/>
                  </a:moveTo>
                  <a:cubicBezTo>
                    <a:pt x="0" y="60833"/>
                    <a:pt x="60833" y="0"/>
                    <a:pt x="135890" y="0"/>
                  </a:cubicBezTo>
                  <a:lnTo>
                    <a:pt x="591947" y="0"/>
                  </a:lnTo>
                  <a:cubicBezTo>
                    <a:pt x="667004" y="0"/>
                    <a:pt x="727837" y="60833"/>
                    <a:pt x="727837" y="135890"/>
                  </a:cubicBezTo>
                  <a:lnTo>
                    <a:pt x="727837" y="591947"/>
                  </a:lnTo>
                  <a:cubicBezTo>
                    <a:pt x="727837" y="667004"/>
                    <a:pt x="667004" y="727837"/>
                    <a:pt x="591947" y="727837"/>
                  </a:cubicBezTo>
                  <a:lnTo>
                    <a:pt x="135890" y="727837"/>
                  </a:lnTo>
                  <a:cubicBezTo>
                    <a:pt x="60833" y="727837"/>
                    <a:pt x="0" y="667004"/>
                    <a:pt x="0" y="591947"/>
                  </a:cubicBezTo>
                  <a:close/>
                </a:path>
              </a:pathLst>
            </a:custGeom>
            <a:solidFill>
              <a:srgbClr val="31136C"/>
            </a:solidFill>
          </p:spPr>
        </p:sp>
        <p:sp>
          <p:nvSpPr>
            <p:cNvPr id="29" name="Freeform 29"/>
            <p:cNvSpPr/>
            <p:nvPr/>
          </p:nvSpPr>
          <p:spPr>
            <a:xfrm>
              <a:off x="0" y="0"/>
              <a:ext cx="740537" cy="740537"/>
            </a:xfrm>
            <a:custGeom>
              <a:avLst/>
              <a:gdLst/>
              <a:ahLst/>
              <a:cxnLst/>
              <a:rect l="l" t="t" r="r" b="b"/>
              <a:pathLst>
                <a:path w="740537" h="740537">
                  <a:moveTo>
                    <a:pt x="0" y="142240"/>
                  </a:moveTo>
                  <a:cubicBezTo>
                    <a:pt x="0" y="63627"/>
                    <a:pt x="63627" y="0"/>
                    <a:pt x="142240" y="0"/>
                  </a:cubicBezTo>
                  <a:lnTo>
                    <a:pt x="598297" y="0"/>
                  </a:lnTo>
                  <a:lnTo>
                    <a:pt x="598297" y="6350"/>
                  </a:lnTo>
                  <a:lnTo>
                    <a:pt x="598297" y="0"/>
                  </a:lnTo>
                  <a:cubicBezTo>
                    <a:pt x="676910" y="0"/>
                    <a:pt x="740537" y="63627"/>
                    <a:pt x="740537" y="142240"/>
                  </a:cubicBezTo>
                  <a:lnTo>
                    <a:pt x="734187" y="142240"/>
                  </a:lnTo>
                  <a:lnTo>
                    <a:pt x="740537" y="142240"/>
                  </a:lnTo>
                  <a:lnTo>
                    <a:pt x="740537" y="598297"/>
                  </a:lnTo>
                  <a:lnTo>
                    <a:pt x="734187" y="598297"/>
                  </a:lnTo>
                  <a:lnTo>
                    <a:pt x="740537" y="598297"/>
                  </a:lnTo>
                  <a:cubicBezTo>
                    <a:pt x="740537" y="676910"/>
                    <a:pt x="676910" y="740537"/>
                    <a:pt x="598297" y="740537"/>
                  </a:cubicBezTo>
                  <a:lnTo>
                    <a:pt x="598297" y="734187"/>
                  </a:lnTo>
                  <a:lnTo>
                    <a:pt x="598297" y="740537"/>
                  </a:lnTo>
                  <a:lnTo>
                    <a:pt x="142240" y="740537"/>
                  </a:lnTo>
                  <a:lnTo>
                    <a:pt x="142240" y="734187"/>
                  </a:lnTo>
                  <a:lnTo>
                    <a:pt x="142240" y="740537"/>
                  </a:lnTo>
                  <a:cubicBezTo>
                    <a:pt x="63627" y="740537"/>
                    <a:pt x="0" y="676910"/>
                    <a:pt x="0" y="598297"/>
                  </a:cubicBezTo>
                  <a:lnTo>
                    <a:pt x="0" y="142240"/>
                  </a:lnTo>
                  <a:lnTo>
                    <a:pt x="6350" y="142240"/>
                  </a:lnTo>
                  <a:lnTo>
                    <a:pt x="0" y="142240"/>
                  </a:lnTo>
                  <a:moveTo>
                    <a:pt x="12700" y="142240"/>
                  </a:moveTo>
                  <a:lnTo>
                    <a:pt x="12700" y="598297"/>
                  </a:lnTo>
                  <a:lnTo>
                    <a:pt x="6350" y="598297"/>
                  </a:lnTo>
                  <a:lnTo>
                    <a:pt x="12700" y="598297"/>
                  </a:lnTo>
                  <a:cubicBezTo>
                    <a:pt x="12700" y="669798"/>
                    <a:pt x="70739" y="727837"/>
                    <a:pt x="142240" y="727837"/>
                  </a:cubicBezTo>
                  <a:lnTo>
                    <a:pt x="598297" y="727837"/>
                  </a:lnTo>
                  <a:cubicBezTo>
                    <a:pt x="669798" y="727837"/>
                    <a:pt x="727837" y="669798"/>
                    <a:pt x="727837" y="598297"/>
                  </a:cubicBezTo>
                  <a:lnTo>
                    <a:pt x="727837" y="142240"/>
                  </a:lnTo>
                  <a:cubicBezTo>
                    <a:pt x="727837" y="70739"/>
                    <a:pt x="669925" y="12700"/>
                    <a:pt x="598297" y="12700"/>
                  </a:cubicBezTo>
                  <a:lnTo>
                    <a:pt x="142240" y="12700"/>
                  </a:lnTo>
                  <a:lnTo>
                    <a:pt x="142240" y="6350"/>
                  </a:lnTo>
                  <a:lnTo>
                    <a:pt x="142240" y="12700"/>
                  </a:lnTo>
                  <a:cubicBezTo>
                    <a:pt x="70739" y="12700"/>
                    <a:pt x="12700" y="70739"/>
                    <a:pt x="12700" y="142240"/>
                  </a:cubicBezTo>
                  <a:close/>
                </a:path>
              </a:pathLst>
            </a:custGeom>
            <a:solidFill>
              <a:srgbClr val="4A2C85"/>
            </a:solidFill>
          </p:spPr>
        </p:sp>
      </p:grpSp>
      <p:grpSp>
        <p:nvGrpSpPr>
          <p:cNvPr id="30" name="Group 30"/>
          <p:cNvGrpSpPr/>
          <p:nvPr/>
        </p:nvGrpSpPr>
        <p:grpSpPr>
          <a:xfrm>
            <a:off x="9040565" y="6500217"/>
            <a:ext cx="206723" cy="364034"/>
            <a:chOff x="0" y="0"/>
            <a:chExt cx="275630" cy="485378"/>
          </a:xfrm>
        </p:grpSpPr>
        <p:sp>
          <p:nvSpPr>
            <p:cNvPr id="31" name="Freeform 31"/>
            <p:cNvSpPr/>
            <p:nvPr/>
          </p:nvSpPr>
          <p:spPr>
            <a:xfrm>
              <a:off x="0" y="0"/>
              <a:ext cx="275630" cy="485378"/>
            </a:xfrm>
            <a:custGeom>
              <a:avLst/>
              <a:gdLst/>
              <a:ahLst/>
              <a:cxnLst/>
              <a:rect l="l" t="t" r="r" b="b"/>
              <a:pathLst>
                <a:path w="275630" h="485378">
                  <a:moveTo>
                    <a:pt x="0" y="0"/>
                  </a:moveTo>
                  <a:lnTo>
                    <a:pt x="275630" y="0"/>
                  </a:lnTo>
                  <a:lnTo>
                    <a:pt x="275630" y="485378"/>
                  </a:lnTo>
                  <a:lnTo>
                    <a:pt x="0" y="485378"/>
                  </a:lnTo>
                  <a:close/>
                </a:path>
              </a:pathLst>
            </a:custGeom>
            <a:solidFill>
              <a:srgbClr val="000000">
                <a:alpha val="0"/>
              </a:srgbClr>
            </a:solidFill>
          </p:spPr>
        </p:sp>
        <p:sp>
          <p:nvSpPr>
            <p:cNvPr id="32" name="TextBox 32"/>
            <p:cNvSpPr txBox="1"/>
            <p:nvPr/>
          </p:nvSpPr>
          <p:spPr>
            <a:xfrm>
              <a:off x="0" y="57150"/>
              <a:ext cx="275630" cy="428228"/>
            </a:xfrm>
            <a:prstGeom prst="rect">
              <a:avLst/>
            </a:prstGeom>
          </p:spPr>
          <p:txBody>
            <a:bodyPr lIns="0" tIns="0" rIns="0" bIns="0" rtlCol="0" anchor="t"/>
            <a:lstStyle/>
            <a:p>
              <a:pPr algn="ctr">
                <a:lnSpc>
                  <a:spcPts val="2812"/>
                </a:lnSpc>
              </a:pPr>
              <a:r>
                <a:rPr lang="en-US" sz="2812">
                  <a:solidFill>
                    <a:srgbClr val="DCD7E5"/>
                  </a:solidFill>
                  <a:latin typeface="Montserrat"/>
                  <a:ea typeface="Montserrat"/>
                  <a:cs typeface="Montserrat"/>
                  <a:sym typeface="Montserrat"/>
                </a:rPr>
                <a:t>2</a:t>
              </a:r>
            </a:p>
          </p:txBody>
        </p:sp>
      </p:grpSp>
      <p:grpSp>
        <p:nvGrpSpPr>
          <p:cNvPr id="33" name="Group 33"/>
          <p:cNvGrpSpPr/>
          <p:nvPr/>
        </p:nvGrpSpPr>
        <p:grpSpPr>
          <a:xfrm>
            <a:off x="10478541" y="6378923"/>
            <a:ext cx="4030564" cy="379065"/>
            <a:chOff x="0" y="0"/>
            <a:chExt cx="5374085" cy="505420"/>
          </a:xfrm>
        </p:grpSpPr>
        <p:sp>
          <p:nvSpPr>
            <p:cNvPr id="34" name="Freeform 34"/>
            <p:cNvSpPr/>
            <p:nvPr/>
          </p:nvSpPr>
          <p:spPr>
            <a:xfrm>
              <a:off x="0" y="0"/>
              <a:ext cx="5374085" cy="505420"/>
            </a:xfrm>
            <a:custGeom>
              <a:avLst/>
              <a:gdLst/>
              <a:ahLst/>
              <a:cxnLst/>
              <a:rect l="l" t="t" r="r" b="b"/>
              <a:pathLst>
                <a:path w="5374085" h="505420">
                  <a:moveTo>
                    <a:pt x="0" y="0"/>
                  </a:moveTo>
                  <a:lnTo>
                    <a:pt x="5374085" y="0"/>
                  </a:lnTo>
                  <a:lnTo>
                    <a:pt x="5374085" y="505420"/>
                  </a:lnTo>
                  <a:lnTo>
                    <a:pt x="0" y="505420"/>
                  </a:lnTo>
                  <a:close/>
                </a:path>
              </a:pathLst>
            </a:custGeom>
            <a:solidFill>
              <a:srgbClr val="000000">
                <a:alpha val="0"/>
              </a:srgbClr>
            </a:solidFill>
          </p:spPr>
        </p:sp>
        <p:sp>
          <p:nvSpPr>
            <p:cNvPr id="35" name="TextBox 35"/>
            <p:cNvSpPr txBox="1"/>
            <p:nvPr/>
          </p:nvSpPr>
          <p:spPr>
            <a:xfrm>
              <a:off x="0" y="-19050"/>
              <a:ext cx="5374085" cy="524470"/>
            </a:xfrm>
            <a:prstGeom prst="rect">
              <a:avLst/>
            </a:prstGeom>
          </p:spPr>
          <p:txBody>
            <a:bodyPr lIns="0" tIns="0" rIns="0" bIns="0" rtlCol="0" anchor="t"/>
            <a:lstStyle/>
            <a:p>
              <a:pPr algn="l">
                <a:lnSpc>
                  <a:spcPts val="2937"/>
                </a:lnSpc>
              </a:pPr>
              <a:r>
                <a:rPr lang="en-US" sz="2375">
                  <a:solidFill>
                    <a:srgbClr val="DCD7E5"/>
                  </a:solidFill>
                  <a:latin typeface="Montserrat"/>
                  <a:ea typeface="Montserrat"/>
                  <a:cs typeface="Montserrat"/>
                  <a:sym typeface="Montserrat"/>
                </a:rPr>
                <a:t>Contextual Understanding</a:t>
              </a:r>
            </a:p>
          </p:txBody>
        </p:sp>
      </p:grpSp>
      <p:grpSp>
        <p:nvGrpSpPr>
          <p:cNvPr id="36" name="Group 36"/>
          <p:cNvGrpSpPr/>
          <p:nvPr/>
        </p:nvGrpSpPr>
        <p:grpSpPr>
          <a:xfrm>
            <a:off x="10478541" y="6903541"/>
            <a:ext cx="6960245" cy="1164431"/>
            <a:chOff x="0" y="0"/>
            <a:chExt cx="9280327" cy="1552575"/>
          </a:xfrm>
        </p:grpSpPr>
        <p:sp>
          <p:nvSpPr>
            <p:cNvPr id="37" name="Freeform 37"/>
            <p:cNvSpPr/>
            <p:nvPr/>
          </p:nvSpPr>
          <p:spPr>
            <a:xfrm>
              <a:off x="0" y="0"/>
              <a:ext cx="9280327" cy="1552575"/>
            </a:xfrm>
            <a:custGeom>
              <a:avLst/>
              <a:gdLst/>
              <a:ahLst/>
              <a:cxnLst/>
              <a:rect l="l" t="t" r="r" b="b"/>
              <a:pathLst>
                <a:path w="9280327" h="1552575">
                  <a:moveTo>
                    <a:pt x="0" y="0"/>
                  </a:moveTo>
                  <a:lnTo>
                    <a:pt x="9280327" y="0"/>
                  </a:lnTo>
                  <a:lnTo>
                    <a:pt x="9280327" y="1552575"/>
                  </a:lnTo>
                  <a:lnTo>
                    <a:pt x="0" y="1552575"/>
                  </a:lnTo>
                  <a:close/>
                </a:path>
              </a:pathLst>
            </a:custGeom>
            <a:solidFill>
              <a:srgbClr val="000000">
                <a:alpha val="0"/>
              </a:srgbClr>
            </a:solidFill>
          </p:spPr>
        </p:sp>
        <p:sp>
          <p:nvSpPr>
            <p:cNvPr id="38" name="TextBox 38"/>
            <p:cNvSpPr txBox="1"/>
            <p:nvPr/>
          </p:nvSpPr>
          <p:spPr>
            <a:xfrm>
              <a:off x="0" y="-85725"/>
              <a:ext cx="9280327" cy="1638300"/>
            </a:xfrm>
            <a:prstGeom prst="rect">
              <a:avLst/>
            </a:prstGeom>
          </p:spPr>
          <p:txBody>
            <a:bodyPr lIns="0" tIns="0" rIns="0" bIns="0" rtlCol="0" anchor="t"/>
            <a:lstStyle/>
            <a:p>
              <a:pPr algn="l">
                <a:lnSpc>
                  <a:spcPts val="3000"/>
                </a:lnSpc>
              </a:pPr>
              <a:r>
                <a:rPr lang="en-US" sz="1874">
                  <a:solidFill>
                    <a:srgbClr val="DCD7E5"/>
                  </a:solidFill>
                  <a:latin typeface="Heebo Light"/>
                  <a:ea typeface="Heebo Light"/>
                  <a:cs typeface="Heebo Light"/>
                  <a:sym typeface="Heebo Light"/>
                </a:rPr>
                <a:t>Understanding the context of an emotion is crucial for accurate interpretation, but current systems struggle to fully grasp the nuances of social and cultural context.</a:t>
              </a:r>
            </a:p>
          </p:txBody>
        </p:sp>
      </p:grpSp>
      <p:grpSp>
        <p:nvGrpSpPr>
          <p:cNvPr id="39" name="Group 39"/>
          <p:cNvGrpSpPr/>
          <p:nvPr/>
        </p:nvGrpSpPr>
        <p:grpSpPr>
          <a:xfrm>
            <a:off x="8050411" y="7876282"/>
            <a:ext cx="849214" cy="28575"/>
            <a:chOff x="0" y="0"/>
            <a:chExt cx="1132285" cy="38100"/>
          </a:xfrm>
        </p:grpSpPr>
        <p:sp>
          <p:nvSpPr>
            <p:cNvPr id="40" name="Freeform 40"/>
            <p:cNvSpPr/>
            <p:nvPr/>
          </p:nvSpPr>
          <p:spPr>
            <a:xfrm>
              <a:off x="0" y="0"/>
              <a:ext cx="1132332" cy="38100"/>
            </a:xfrm>
            <a:custGeom>
              <a:avLst/>
              <a:gdLst/>
              <a:ahLst/>
              <a:cxnLst/>
              <a:rect l="l" t="t" r="r" b="b"/>
              <a:pathLst>
                <a:path w="1132332" h="38100">
                  <a:moveTo>
                    <a:pt x="0" y="19050"/>
                  </a:moveTo>
                  <a:cubicBezTo>
                    <a:pt x="0" y="8509"/>
                    <a:pt x="8509" y="0"/>
                    <a:pt x="19050" y="0"/>
                  </a:cubicBezTo>
                  <a:lnTo>
                    <a:pt x="1113282" y="0"/>
                  </a:lnTo>
                  <a:cubicBezTo>
                    <a:pt x="1123823" y="0"/>
                    <a:pt x="1132332" y="8509"/>
                    <a:pt x="1132332" y="19050"/>
                  </a:cubicBezTo>
                  <a:cubicBezTo>
                    <a:pt x="1132332" y="29591"/>
                    <a:pt x="1123696" y="38100"/>
                    <a:pt x="1113282" y="38100"/>
                  </a:cubicBezTo>
                  <a:lnTo>
                    <a:pt x="19050" y="38100"/>
                  </a:lnTo>
                  <a:cubicBezTo>
                    <a:pt x="8509" y="38100"/>
                    <a:pt x="0" y="29591"/>
                    <a:pt x="0" y="19050"/>
                  </a:cubicBezTo>
                  <a:close/>
                </a:path>
              </a:pathLst>
            </a:custGeom>
            <a:solidFill>
              <a:srgbClr val="4A2C85"/>
            </a:solidFill>
          </p:spPr>
        </p:sp>
      </p:grpSp>
      <p:grpSp>
        <p:nvGrpSpPr>
          <p:cNvPr id="41" name="Group 41"/>
          <p:cNvGrpSpPr/>
          <p:nvPr/>
        </p:nvGrpSpPr>
        <p:grpSpPr>
          <a:xfrm>
            <a:off x="8866286" y="7612856"/>
            <a:ext cx="555426" cy="555426"/>
            <a:chOff x="0" y="0"/>
            <a:chExt cx="740568" cy="740568"/>
          </a:xfrm>
        </p:grpSpPr>
        <p:sp>
          <p:nvSpPr>
            <p:cNvPr id="42" name="Freeform 42"/>
            <p:cNvSpPr/>
            <p:nvPr/>
          </p:nvSpPr>
          <p:spPr>
            <a:xfrm>
              <a:off x="6350" y="6350"/>
              <a:ext cx="727837" cy="727837"/>
            </a:xfrm>
            <a:custGeom>
              <a:avLst/>
              <a:gdLst/>
              <a:ahLst/>
              <a:cxnLst/>
              <a:rect l="l" t="t" r="r" b="b"/>
              <a:pathLst>
                <a:path w="727837" h="727837">
                  <a:moveTo>
                    <a:pt x="0" y="135890"/>
                  </a:moveTo>
                  <a:cubicBezTo>
                    <a:pt x="0" y="60833"/>
                    <a:pt x="60833" y="0"/>
                    <a:pt x="135890" y="0"/>
                  </a:cubicBezTo>
                  <a:lnTo>
                    <a:pt x="591947" y="0"/>
                  </a:lnTo>
                  <a:cubicBezTo>
                    <a:pt x="667004" y="0"/>
                    <a:pt x="727837" y="60833"/>
                    <a:pt x="727837" y="135890"/>
                  </a:cubicBezTo>
                  <a:lnTo>
                    <a:pt x="727837" y="591947"/>
                  </a:lnTo>
                  <a:cubicBezTo>
                    <a:pt x="727837" y="667004"/>
                    <a:pt x="667004" y="727837"/>
                    <a:pt x="591947" y="727837"/>
                  </a:cubicBezTo>
                  <a:lnTo>
                    <a:pt x="135890" y="727837"/>
                  </a:lnTo>
                  <a:cubicBezTo>
                    <a:pt x="60833" y="727837"/>
                    <a:pt x="0" y="667004"/>
                    <a:pt x="0" y="591947"/>
                  </a:cubicBezTo>
                  <a:close/>
                </a:path>
              </a:pathLst>
            </a:custGeom>
            <a:solidFill>
              <a:srgbClr val="31136C"/>
            </a:solidFill>
          </p:spPr>
        </p:sp>
        <p:sp>
          <p:nvSpPr>
            <p:cNvPr id="43" name="Freeform 43"/>
            <p:cNvSpPr/>
            <p:nvPr/>
          </p:nvSpPr>
          <p:spPr>
            <a:xfrm>
              <a:off x="0" y="0"/>
              <a:ext cx="740537" cy="740537"/>
            </a:xfrm>
            <a:custGeom>
              <a:avLst/>
              <a:gdLst/>
              <a:ahLst/>
              <a:cxnLst/>
              <a:rect l="l" t="t" r="r" b="b"/>
              <a:pathLst>
                <a:path w="740537" h="740537">
                  <a:moveTo>
                    <a:pt x="0" y="142240"/>
                  </a:moveTo>
                  <a:cubicBezTo>
                    <a:pt x="0" y="63627"/>
                    <a:pt x="63627" y="0"/>
                    <a:pt x="142240" y="0"/>
                  </a:cubicBezTo>
                  <a:lnTo>
                    <a:pt x="598297" y="0"/>
                  </a:lnTo>
                  <a:lnTo>
                    <a:pt x="598297" y="6350"/>
                  </a:lnTo>
                  <a:lnTo>
                    <a:pt x="598297" y="0"/>
                  </a:lnTo>
                  <a:cubicBezTo>
                    <a:pt x="676910" y="0"/>
                    <a:pt x="740537" y="63627"/>
                    <a:pt x="740537" y="142240"/>
                  </a:cubicBezTo>
                  <a:lnTo>
                    <a:pt x="734187" y="142240"/>
                  </a:lnTo>
                  <a:lnTo>
                    <a:pt x="740537" y="142240"/>
                  </a:lnTo>
                  <a:lnTo>
                    <a:pt x="740537" y="598297"/>
                  </a:lnTo>
                  <a:lnTo>
                    <a:pt x="734187" y="598297"/>
                  </a:lnTo>
                  <a:lnTo>
                    <a:pt x="740537" y="598297"/>
                  </a:lnTo>
                  <a:cubicBezTo>
                    <a:pt x="740537" y="676910"/>
                    <a:pt x="676910" y="740537"/>
                    <a:pt x="598297" y="740537"/>
                  </a:cubicBezTo>
                  <a:lnTo>
                    <a:pt x="598297" y="734187"/>
                  </a:lnTo>
                  <a:lnTo>
                    <a:pt x="598297" y="740537"/>
                  </a:lnTo>
                  <a:lnTo>
                    <a:pt x="142240" y="740537"/>
                  </a:lnTo>
                  <a:lnTo>
                    <a:pt x="142240" y="734187"/>
                  </a:lnTo>
                  <a:lnTo>
                    <a:pt x="142240" y="740537"/>
                  </a:lnTo>
                  <a:cubicBezTo>
                    <a:pt x="63627" y="740537"/>
                    <a:pt x="0" y="676910"/>
                    <a:pt x="0" y="598297"/>
                  </a:cubicBezTo>
                  <a:lnTo>
                    <a:pt x="0" y="142240"/>
                  </a:lnTo>
                  <a:lnTo>
                    <a:pt x="6350" y="142240"/>
                  </a:lnTo>
                  <a:lnTo>
                    <a:pt x="0" y="142240"/>
                  </a:lnTo>
                  <a:moveTo>
                    <a:pt x="12700" y="142240"/>
                  </a:moveTo>
                  <a:lnTo>
                    <a:pt x="12700" y="598297"/>
                  </a:lnTo>
                  <a:lnTo>
                    <a:pt x="6350" y="598297"/>
                  </a:lnTo>
                  <a:lnTo>
                    <a:pt x="12700" y="598297"/>
                  </a:lnTo>
                  <a:cubicBezTo>
                    <a:pt x="12700" y="669798"/>
                    <a:pt x="70739" y="727837"/>
                    <a:pt x="142240" y="727837"/>
                  </a:cubicBezTo>
                  <a:lnTo>
                    <a:pt x="598297" y="727837"/>
                  </a:lnTo>
                  <a:cubicBezTo>
                    <a:pt x="669798" y="727837"/>
                    <a:pt x="727837" y="669798"/>
                    <a:pt x="727837" y="598297"/>
                  </a:cubicBezTo>
                  <a:lnTo>
                    <a:pt x="727837" y="142240"/>
                  </a:lnTo>
                  <a:cubicBezTo>
                    <a:pt x="727837" y="70739"/>
                    <a:pt x="669925" y="12700"/>
                    <a:pt x="598297" y="12700"/>
                  </a:cubicBezTo>
                  <a:lnTo>
                    <a:pt x="142240" y="12700"/>
                  </a:lnTo>
                  <a:lnTo>
                    <a:pt x="142240" y="6350"/>
                  </a:lnTo>
                  <a:lnTo>
                    <a:pt x="142240" y="12700"/>
                  </a:lnTo>
                  <a:cubicBezTo>
                    <a:pt x="70739" y="12700"/>
                    <a:pt x="12700" y="70739"/>
                    <a:pt x="12700" y="142240"/>
                  </a:cubicBezTo>
                  <a:close/>
                </a:path>
              </a:pathLst>
            </a:custGeom>
            <a:solidFill>
              <a:srgbClr val="4A2C85"/>
            </a:solidFill>
          </p:spPr>
        </p:sp>
      </p:grpSp>
      <p:grpSp>
        <p:nvGrpSpPr>
          <p:cNvPr id="44" name="Group 44"/>
          <p:cNvGrpSpPr/>
          <p:nvPr/>
        </p:nvGrpSpPr>
        <p:grpSpPr>
          <a:xfrm>
            <a:off x="9041309" y="7708552"/>
            <a:ext cx="205234" cy="364034"/>
            <a:chOff x="0" y="0"/>
            <a:chExt cx="273645" cy="485378"/>
          </a:xfrm>
        </p:grpSpPr>
        <p:sp>
          <p:nvSpPr>
            <p:cNvPr id="45" name="Freeform 45"/>
            <p:cNvSpPr/>
            <p:nvPr/>
          </p:nvSpPr>
          <p:spPr>
            <a:xfrm>
              <a:off x="0" y="0"/>
              <a:ext cx="273645" cy="485378"/>
            </a:xfrm>
            <a:custGeom>
              <a:avLst/>
              <a:gdLst/>
              <a:ahLst/>
              <a:cxnLst/>
              <a:rect l="l" t="t" r="r" b="b"/>
              <a:pathLst>
                <a:path w="273645" h="485378">
                  <a:moveTo>
                    <a:pt x="0" y="0"/>
                  </a:moveTo>
                  <a:lnTo>
                    <a:pt x="273645" y="0"/>
                  </a:lnTo>
                  <a:lnTo>
                    <a:pt x="273645" y="485378"/>
                  </a:lnTo>
                  <a:lnTo>
                    <a:pt x="0" y="485378"/>
                  </a:lnTo>
                  <a:close/>
                </a:path>
              </a:pathLst>
            </a:custGeom>
            <a:solidFill>
              <a:srgbClr val="000000">
                <a:alpha val="0"/>
              </a:srgbClr>
            </a:solidFill>
          </p:spPr>
        </p:sp>
        <p:sp>
          <p:nvSpPr>
            <p:cNvPr id="46" name="TextBox 46"/>
            <p:cNvSpPr txBox="1"/>
            <p:nvPr/>
          </p:nvSpPr>
          <p:spPr>
            <a:xfrm>
              <a:off x="0" y="57150"/>
              <a:ext cx="273645" cy="428228"/>
            </a:xfrm>
            <a:prstGeom prst="rect">
              <a:avLst/>
            </a:prstGeom>
          </p:spPr>
          <p:txBody>
            <a:bodyPr lIns="0" tIns="0" rIns="0" bIns="0" rtlCol="0" anchor="t"/>
            <a:lstStyle/>
            <a:p>
              <a:pPr algn="ctr">
                <a:lnSpc>
                  <a:spcPts val="2812"/>
                </a:lnSpc>
              </a:pPr>
              <a:r>
                <a:rPr lang="en-US" sz="2812">
                  <a:solidFill>
                    <a:srgbClr val="DCD7E5"/>
                  </a:solidFill>
                  <a:latin typeface="Montserrat"/>
                  <a:ea typeface="Montserrat"/>
                  <a:cs typeface="Montserrat"/>
                  <a:sym typeface="Montserrat"/>
                </a:rPr>
                <a:t>3</a:t>
              </a:r>
            </a:p>
          </p:txBody>
        </p:sp>
      </p:grpSp>
      <p:grpSp>
        <p:nvGrpSpPr>
          <p:cNvPr id="47" name="Group 47"/>
          <p:cNvGrpSpPr/>
          <p:nvPr/>
        </p:nvGrpSpPr>
        <p:grpSpPr>
          <a:xfrm>
            <a:off x="4776341" y="7587257"/>
            <a:ext cx="3033118" cy="379065"/>
            <a:chOff x="0" y="0"/>
            <a:chExt cx="4044157" cy="505420"/>
          </a:xfrm>
        </p:grpSpPr>
        <p:sp>
          <p:nvSpPr>
            <p:cNvPr id="48" name="Freeform 48"/>
            <p:cNvSpPr/>
            <p:nvPr/>
          </p:nvSpPr>
          <p:spPr>
            <a:xfrm>
              <a:off x="0" y="0"/>
              <a:ext cx="4044157" cy="505420"/>
            </a:xfrm>
            <a:custGeom>
              <a:avLst/>
              <a:gdLst/>
              <a:ahLst/>
              <a:cxnLst/>
              <a:rect l="l" t="t" r="r" b="b"/>
              <a:pathLst>
                <a:path w="4044157" h="505420">
                  <a:moveTo>
                    <a:pt x="0" y="0"/>
                  </a:moveTo>
                  <a:lnTo>
                    <a:pt x="4044157" y="0"/>
                  </a:lnTo>
                  <a:lnTo>
                    <a:pt x="4044157" y="505420"/>
                  </a:lnTo>
                  <a:lnTo>
                    <a:pt x="0" y="505420"/>
                  </a:lnTo>
                  <a:close/>
                </a:path>
              </a:pathLst>
            </a:custGeom>
            <a:solidFill>
              <a:srgbClr val="000000">
                <a:alpha val="0"/>
              </a:srgbClr>
            </a:solidFill>
          </p:spPr>
        </p:sp>
        <p:sp>
          <p:nvSpPr>
            <p:cNvPr id="49" name="TextBox 49"/>
            <p:cNvSpPr txBox="1"/>
            <p:nvPr/>
          </p:nvSpPr>
          <p:spPr>
            <a:xfrm>
              <a:off x="0" y="-19050"/>
              <a:ext cx="4044157" cy="524470"/>
            </a:xfrm>
            <a:prstGeom prst="rect">
              <a:avLst/>
            </a:prstGeom>
          </p:spPr>
          <p:txBody>
            <a:bodyPr lIns="0" tIns="0" rIns="0" bIns="0" rtlCol="0" anchor="t"/>
            <a:lstStyle/>
            <a:p>
              <a:pPr algn="r">
                <a:lnSpc>
                  <a:spcPts val="2937"/>
                </a:lnSpc>
              </a:pPr>
              <a:r>
                <a:rPr lang="en-US" sz="2375">
                  <a:solidFill>
                    <a:srgbClr val="DCD7E5"/>
                  </a:solidFill>
                  <a:latin typeface="Montserrat"/>
                  <a:ea typeface="Montserrat"/>
                  <a:cs typeface="Montserrat"/>
                  <a:sym typeface="Montserrat"/>
                </a:rPr>
                <a:t>Privacy Concerns</a:t>
              </a:r>
            </a:p>
          </p:txBody>
        </p:sp>
      </p:grpSp>
      <p:grpSp>
        <p:nvGrpSpPr>
          <p:cNvPr id="50" name="Group 50"/>
          <p:cNvGrpSpPr/>
          <p:nvPr/>
        </p:nvGrpSpPr>
        <p:grpSpPr>
          <a:xfrm>
            <a:off x="849214" y="8111877"/>
            <a:ext cx="6960245" cy="1164431"/>
            <a:chOff x="0" y="0"/>
            <a:chExt cx="9280327" cy="1552575"/>
          </a:xfrm>
        </p:grpSpPr>
        <p:sp>
          <p:nvSpPr>
            <p:cNvPr id="51" name="Freeform 51"/>
            <p:cNvSpPr/>
            <p:nvPr/>
          </p:nvSpPr>
          <p:spPr>
            <a:xfrm>
              <a:off x="0" y="0"/>
              <a:ext cx="9280327" cy="1552575"/>
            </a:xfrm>
            <a:custGeom>
              <a:avLst/>
              <a:gdLst/>
              <a:ahLst/>
              <a:cxnLst/>
              <a:rect l="l" t="t" r="r" b="b"/>
              <a:pathLst>
                <a:path w="9280327" h="1552575">
                  <a:moveTo>
                    <a:pt x="0" y="0"/>
                  </a:moveTo>
                  <a:lnTo>
                    <a:pt x="9280327" y="0"/>
                  </a:lnTo>
                  <a:lnTo>
                    <a:pt x="9280327" y="1552575"/>
                  </a:lnTo>
                  <a:lnTo>
                    <a:pt x="0" y="1552575"/>
                  </a:lnTo>
                  <a:close/>
                </a:path>
              </a:pathLst>
            </a:custGeom>
            <a:solidFill>
              <a:srgbClr val="000000">
                <a:alpha val="0"/>
              </a:srgbClr>
            </a:solidFill>
          </p:spPr>
        </p:sp>
        <p:sp>
          <p:nvSpPr>
            <p:cNvPr id="52" name="TextBox 52"/>
            <p:cNvSpPr txBox="1"/>
            <p:nvPr/>
          </p:nvSpPr>
          <p:spPr>
            <a:xfrm>
              <a:off x="0" y="-85725"/>
              <a:ext cx="9280327" cy="1638300"/>
            </a:xfrm>
            <a:prstGeom prst="rect">
              <a:avLst/>
            </a:prstGeom>
          </p:spPr>
          <p:txBody>
            <a:bodyPr lIns="0" tIns="0" rIns="0" bIns="0" rtlCol="0" anchor="t"/>
            <a:lstStyle/>
            <a:p>
              <a:pPr algn="r">
                <a:lnSpc>
                  <a:spcPts val="3000"/>
                </a:lnSpc>
              </a:pPr>
              <a:r>
                <a:rPr lang="en-US" sz="1874">
                  <a:solidFill>
                    <a:srgbClr val="DCD7E5"/>
                  </a:solidFill>
                  <a:latin typeface="Heebo Light"/>
                  <a:ea typeface="Heebo Light"/>
                  <a:cs typeface="Heebo Light"/>
                  <a:sym typeface="Heebo Light"/>
                </a:rPr>
                <a:t>The collection and analysis of emotional data raise significant privacy concerns, particularly in sensitive applications like healthcare and security.</a:t>
              </a:r>
            </a:p>
          </p:txBody>
        </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D0A2C">
                <a:alpha val="94902"/>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grpSp>
        <p:nvGrpSpPr>
          <p:cNvPr id="6" name="Group 6"/>
          <p:cNvGrpSpPr/>
          <p:nvPr/>
        </p:nvGrpSpPr>
        <p:grpSpPr>
          <a:xfrm>
            <a:off x="7850237" y="3353841"/>
            <a:ext cx="8149679" cy="885974"/>
            <a:chOff x="0" y="0"/>
            <a:chExt cx="10866238" cy="1181298"/>
          </a:xfrm>
        </p:grpSpPr>
        <p:sp>
          <p:nvSpPr>
            <p:cNvPr id="7" name="Freeform 7"/>
            <p:cNvSpPr/>
            <p:nvPr/>
          </p:nvSpPr>
          <p:spPr>
            <a:xfrm>
              <a:off x="0" y="0"/>
              <a:ext cx="10866238" cy="1181298"/>
            </a:xfrm>
            <a:custGeom>
              <a:avLst/>
              <a:gdLst/>
              <a:ahLst/>
              <a:cxnLst/>
              <a:rect l="l" t="t" r="r" b="b"/>
              <a:pathLst>
                <a:path w="10866238" h="1181298">
                  <a:moveTo>
                    <a:pt x="0" y="0"/>
                  </a:moveTo>
                  <a:lnTo>
                    <a:pt x="10866238" y="0"/>
                  </a:lnTo>
                  <a:lnTo>
                    <a:pt x="10866238" y="1181298"/>
                  </a:lnTo>
                  <a:lnTo>
                    <a:pt x="0" y="1181298"/>
                  </a:lnTo>
                  <a:close/>
                </a:path>
              </a:pathLst>
            </a:custGeom>
            <a:solidFill>
              <a:srgbClr val="000000">
                <a:alpha val="0"/>
              </a:srgbClr>
            </a:solidFill>
          </p:spPr>
        </p:sp>
        <p:sp>
          <p:nvSpPr>
            <p:cNvPr id="8" name="TextBox 8"/>
            <p:cNvSpPr txBox="1"/>
            <p:nvPr/>
          </p:nvSpPr>
          <p:spPr>
            <a:xfrm>
              <a:off x="0" y="-38100"/>
              <a:ext cx="10866238" cy="1219398"/>
            </a:xfrm>
            <a:prstGeom prst="rect">
              <a:avLst/>
            </a:prstGeom>
          </p:spPr>
          <p:txBody>
            <a:bodyPr lIns="0" tIns="0" rIns="0" bIns="0" rtlCol="0" anchor="t"/>
            <a:lstStyle/>
            <a:p>
              <a:pPr algn="ctr">
                <a:lnSpc>
                  <a:spcPts val="6937"/>
                </a:lnSpc>
              </a:pPr>
              <a:r>
                <a:rPr lang="en-US" sz="5562" dirty="0">
                  <a:solidFill>
                    <a:srgbClr val="F2F0F4"/>
                  </a:solidFill>
                  <a:latin typeface="Montserrat"/>
                  <a:ea typeface="Montserrat"/>
                  <a:cs typeface="Montserrat"/>
                  <a:sym typeface="Montserrat"/>
                </a:rPr>
                <a:t>Coding Demonstration</a:t>
              </a:r>
            </a:p>
          </p:txBody>
        </p:sp>
      </p:grpSp>
      <p:grpSp>
        <p:nvGrpSpPr>
          <p:cNvPr id="9" name="Group 9"/>
          <p:cNvGrpSpPr/>
          <p:nvPr/>
        </p:nvGrpSpPr>
        <p:grpSpPr>
          <a:xfrm>
            <a:off x="7850237" y="4665017"/>
            <a:ext cx="9445526" cy="2268141"/>
            <a:chOff x="0" y="0"/>
            <a:chExt cx="12594035" cy="3024188"/>
          </a:xfrm>
        </p:grpSpPr>
        <p:sp>
          <p:nvSpPr>
            <p:cNvPr id="10" name="Freeform 10"/>
            <p:cNvSpPr/>
            <p:nvPr/>
          </p:nvSpPr>
          <p:spPr>
            <a:xfrm>
              <a:off x="0" y="0"/>
              <a:ext cx="12594035" cy="3024188"/>
            </a:xfrm>
            <a:custGeom>
              <a:avLst/>
              <a:gdLst/>
              <a:ahLst/>
              <a:cxnLst/>
              <a:rect l="l" t="t" r="r" b="b"/>
              <a:pathLst>
                <a:path w="12594035" h="3024188">
                  <a:moveTo>
                    <a:pt x="0" y="0"/>
                  </a:moveTo>
                  <a:lnTo>
                    <a:pt x="12594035" y="0"/>
                  </a:lnTo>
                  <a:lnTo>
                    <a:pt x="12594035" y="3024188"/>
                  </a:lnTo>
                  <a:lnTo>
                    <a:pt x="0" y="3024188"/>
                  </a:lnTo>
                  <a:close/>
                </a:path>
              </a:pathLst>
            </a:custGeom>
            <a:solidFill>
              <a:srgbClr val="000000">
                <a:alpha val="0"/>
              </a:srgbClr>
            </a:solidFill>
          </p:spPr>
        </p:sp>
        <p:sp>
          <p:nvSpPr>
            <p:cNvPr id="11" name="TextBox 11"/>
            <p:cNvSpPr txBox="1"/>
            <p:nvPr/>
          </p:nvSpPr>
          <p:spPr>
            <a:xfrm>
              <a:off x="0" y="-85725"/>
              <a:ext cx="12594035" cy="3109913"/>
            </a:xfrm>
            <a:prstGeom prst="rect">
              <a:avLst/>
            </a:prstGeom>
          </p:spPr>
          <p:txBody>
            <a:bodyPr lIns="0" tIns="0" rIns="0" bIns="0" rtlCol="0" anchor="t"/>
            <a:lstStyle/>
            <a:p>
              <a:pPr algn="l">
                <a:lnSpc>
                  <a:spcPts val="3562"/>
                </a:lnSpc>
              </a:pPr>
              <a:endParaRPr lang="en-US" sz="2187" dirty="0">
                <a:solidFill>
                  <a:srgbClr val="DCD7E5"/>
                </a:solidFill>
                <a:latin typeface="Heebo Light"/>
                <a:ea typeface="Heebo Light"/>
                <a:cs typeface="Heebo Light"/>
                <a:sym typeface="Heebo Light"/>
              </a:endParaRPr>
            </a:p>
            <a:p>
              <a:pPr algn="l">
                <a:lnSpc>
                  <a:spcPts val="3562"/>
                </a:lnSpc>
              </a:pPr>
              <a:endParaRPr lang="en-US" sz="2187" dirty="0">
                <a:solidFill>
                  <a:srgbClr val="DCD7E5"/>
                </a:solidFill>
                <a:latin typeface="Heebo Light"/>
                <a:ea typeface="Heebo Light"/>
                <a:cs typeface="Heebo Light"/>
                <a:sym typeface="Heebo Light"/>
              </a:endParaRPr>
            </a:p>
            <a:p>
              <a:pPr algn="l">
                <a:lnSpc>
                  <a:spcPts val="3562"/>
                </a:lnSpc>
              </a:pPr>
              <a:r>
                <a:rPr lang="en-US" sz="2187" dirty="0">
                  <a:solidFill>
                    <a:srgbClr val="DCD7E5"/>
                  </a:solidFill>
                  <a:latin typeface="Heebo Light"/>
                  <a:ea typeface="Heebo Light"/>
                  <a:cs typeface="Heebo Light"/>
                  <a:sym typeface="Heebo Light"/>
                </a:rPr>
                <a:t>This section is dedicated to a live coding demonstration, where we will explore key aspects of developing an emotion detection system using Python and relevant libraries. The demonstration will showcase how to train a machine learning model on a dataset of facial expressions and analyze the model's predictions.</a:t>
              </a:r>
            </a:p>
          </p:txBody>
        </p:sp>
      </p:gr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D0A2C">
                <a:alpha val="94902"/>
              </a:srgbClr>
            </a:solidFill>
          </p:spPr>
        </p:sp>
      </p:grpSp>
      <p:grpSp>
        <p:nvGrpSpPr>
          <p:cNvPr id="5" name="Group 5"/>
          <p:cNvGrpSpPr/>
          <p:nvPr/>
        </p:nvGrpSpPr>
        <p:grpSpPr>
          <a:xfrm>
            <a:off x="69980" y="-6203"/>
            <a:ext cx="18218020" cy="10301699"/>
            <a:chOff x="0" y="0"/>
            <a:chExt cx="24290693" cy="13735598"/>
          </a:xfrm>
        </p:grpSpPr>
        <p:sp>
          <p:nvSpPr>
            <p:cNvPr id="6" name="Freeform 6"/>
            <p:cNvSpPr/>
            <p:nvPr/>
          </p:nvSpPr>
          <p:spPr>
            <a:xfrm>
              <a:off x="0" y="0"/>
              <a:ext cx="24290694" cy="13735599"/>
            </a:xfrm>
            <a:custGeom>
              <a:avLst/>
              <a:gdLst/>
              <a:ahLst/>
              <a:cxnLst/>
              <a:rect l="l" t="t" r="r" b="b"/>
              <a:pathLst>
                <a:path w="24290694" h="13735599">
                  <a:moveTo>
                    <a:pt x="0" y="0"/>
                  </a:moveTo>
                  <a:lnTo>
                    <a:pt x="24290694" y="0"/>
                  </a:lnTo>
                  <a:lnTo>
                    <a:pt x="24290694" y="13735599"/>
                  </a:lnTo>
                  <a:lnTo>
                    <a:pt x="0" y="13735599"/>
                  </a:lnTo>
                  <a:close/>
                </a:path>
              </a:pathLst>
            </a:custGeom>
            <a:solidFill>
              <a:srgbClr val="000000">
                <a:alpha val="0"/>
              </a:srgbClr>
            </a:solidFill>
          </p:spPr>
        </p:sp>
        <p:sp>
          <p:nvSpPr>
            <p:cNvPr id="7" name="TextBox 7"/>
            <p:cNvSpPr txBox="1"/>
            <p:nvPr/>
          </p:nvSpPr>
          <p:spPr>
            <a:xfrm>
              <a:off x="0" y="-180975"/>
              <a:ext cx="24290693" cy="13916573"/>
            </a:xfrm>
            <a:prstGeom prst="rect">
              <a:avLst/>
            </a:prstGeom>
          </p:spPr>
          <p:txBody>
            <a:bodyPr lIns="0" tIns="0" rIns="0" bIns="0" rtlCol="0" anchor="t"/>
            <a:lstStyle/>
            <a:p>
              <a:pPr algn="l">
                <a:lnSpc>
                  <a:spcPts val="4049"/>
                </a:lnSpc>
              </a:pPr>
              <a:endParaRPr lang="en-US" sz="2800" b="1" dirty="0">
                <a:solidFill>
                  <a:srgbClr val="FFFFFF"/>
                </a:solidFill>
                <a:latin typeface="Calibri (MS) Bold"/>
                <a:ea typeface="Calibri (MS) Bold"/>
                <a:cs typeface="Calibri (MS) Bold"/>
                <a:sym typeface="Calibri (MS) Bold"/>
              </a:endParaRPr>
            </a:p>
            <a:p>
              <a:pPr algn="l">
                <a:lnSpc>
                  <a:spcPts val="4049"/>
                </a:lnSpc>
              </a:pPr>
              <a:r>
                <a:rPr lang="en-US" sz="2800" b="1" dirty="0">
                  <a:solidFill>
                    <a:srgbClr val="FFFFFF"/>
                  </a:solidFill>
                  <a:latin typeface="Calibri (MS) Bold"/>
                  <a:ea typeface="Calibri (MS) Bold"/>
                  <a:cs typeface="Calibri (MS) Bold"/>
                  <a:sym typeface="Calibri (MS) Bold"/>
                </a:rPr>
                <a:t>1. !pip install </a:t>
              </a:r>
              <a:r>
                <a:rPr lang="en-US" sz="2800" b="1" dirty="0" err="1">
                  <a:solidFill>
                    <a:srgbClr val="FFFFFF"/>
                  </a:solidFill>
                  <a:latin typeface="Calibri (MS) Bold"/>
                  <a:ea typeface="Calibri (MS) Bold"/>
                  <a:cs typeface="Calibri (MS) Bold"/>
                  <a:sym typeface="Calibri (MS) Bold"/>
                </a:rPr>
                <a:t>opencv</a:t>
              </a:r>
              <a:r>
                <a:rPr lang="en-US" sz="2800" b="1" dirty="0">
                  <a:solidFill>
                    <a:srgbClr val="FFFFFF"/>
                  </a:solidFill>
                  <a:latin typeface="Calibri (MS) Bold"/>
                  <a:ea typeface="Calibri (MS) Bold"/>
                  <a:cs typeface="Calibri (MS) Bold"/>
                  <a:sym typeface="Calibri (MS) Bold"/>
                </a:rPr>
                <a:t>-python-headless: Installs OpenCV for image processing without GUI support.</a:t>
              </a:r>
            </a:p>
            <a:p>
              <a:pPr algn="l">
                <a:lnSpc>
                  <a:spcPts val="4049"/>
                </a:lnSpc>
              </a:pPr>
              <a:r>
                <a:rPr lang="en-US" sz="2800" b="1" dirty="0">
                  <a:solidFill>
                    <a:srgbClr val="FFFFFF"/>
                  </a:solidFill>
                  <a:latin typeface="Calibri (MS) Bold"/>
                  <a:ea typeface="Calibri (MS) Bold"/>
                  <a:cs typeface="Calibri (MS) Bold"/>
                  <a:sym typeface="Calibri (MS) Bold"/>
                </a:rPr>
                <a:t> !pip install </a:t>
              </a:r>
              <a:r>
                <a:rPr lang="en-US" sz="2800" b="1" dirty="0" err="1">
                  <a:solidFill>
                    <a:srgbClr val="FFFFFF"/>
                  </a:solidFill>
                  <a:latin typeface="Calibri (MS) Bold"/>
                  <a:ea typeface="Calibri (MS) Bold"/>
                  <a:cs typeface="Calibri (MS) Bold"/>
                  <a:sym typeface="Calibri (MS) Bold"/>
                </a:rPr>
                <a:t>tensorflow</a:t>
              </a:r>
              <a:r>
                <a:rPr lang="en-US" sz="2800" b="1" dirty="0">
                  <a:solidFill>
                    <a:srgbClr val="FFFFFF"/>
                  </a:solidFill>
                  <a:latin typeface="Calibri (MS) Bold"/>
                  <a:ea typeface="Calibri (MS) Bold"/>
                  <a:cs typeface="Calibri (MS) Bold"/>
                  <a:sym typeface="Calibri (MS) Bold"/>
                </a:rPr>
                <a:t>: Installs TensorFlow for building and running deep learning models.</a:t>
              </a:r>
            </a:p>
            <a:p>
              <a:pPr algn="l">
                <a:lnSpc>
                  <a:spcPts val="4049"/>
                </a:lnSpc>
              </a:pPr>
              <a:r>
                <a:rPr lang="en-US" sz="2800" b="1" dirty="0">
                  <a:solidFill>
                    <a:srgbClr val="FFFFFF"/>
                  </a:solidFill>
                  <a:latin typeface="Calibri (MS) Bold"/>
                  <a:ea typeface="Calibri (MS) Bold"/>
                  <a:cs typeface="Calibri (MS) Bold"/>
                  <a:sym typeface="Calibri (MS) Bold"/>
                </a:rPr>
                <a:t>2. import cv2: Imports the OpenCV library for image and video processing.</a:t>
              </a:r>
            </a:p>
            <a:p>
              <a:pPr algn="l">
                <a:lnSpc>
                  <a:spcPts val="4049"/>
                </a:lnSpc>
              </a:pPr>
              <a:r>
                <a:rPr lang="en-US" sz="2800" b="1" dirty="0">
                  <a:solidFill>
                    <a:srgbClr val="FFFFFF"/>
                  </a:solidFill>
                  <a:latin typeface="Calibri (MS) Bold"/>
                  <a:ea typeface="Calibri (MS) Bold"/>
                  <a:cs typeface="Calibri (MS) Bold"/>
                  <a:sym typeface="Calibri (MS) Bold"/>
                </a:rPr>
                <a:t> import </a:t>
              </a:r>
              <a:r>
                <a:rPr lang="en-US" sz="2800" b="1" dirty="0" err="1">
                  <a:solidFill>
                    <a:srgbClr val="FFFFFF"/>
                  </a:solidFill>
                  <a:latin typeface="Calibri (MS) Bold"/>
                  <a:ea typeface="Calibri (MS) Bold"/>
                  <a:cs typeface="Calibri (MS) Bold"/>
                  <a:sym typeface="Calibri (MS) Bold"/>
                </a:rPr>
                <a:t>numpy</a:t>
              </a:r>
              <a:r>
                <a:rPr lang="en-US" sz="2800" b="1" dirty="0">
                  <a:solidFill>
                    <a:srgbClr val="FFFFFF"/>
                  </a:solidFill>
                  <a:latin typeface="Calibri (MS) Bold"/>
                  <a:ea typeface="Calibri (MS) Bold"/>
                  <a:cs typeface="Calibri (MS) Bold"/>
                  <a:sym typeface="Calibri (MS) Bold"/>
                </a:rPr>
                <a:t> as np: Imports NumPy for numerical operations, often used for handling image data.</a:t>
              </a:r>
            </a:p>
            <a:p>
              <a:pPr algn="l">
                <a:lnSpc>
                  <a:spcPts val="4049"/>
                </a:lnSpc>
              </a:pPr>
              <a:r>
                <a:rPr lang="en-US" sz="2800" b="1" dirty="0">
                  <a:solidFill>
                    <a:srgbClr val="FFFFFF"/>
                  </a:solidFill>
                  <a:latin typeface="Calibri (MS) Bold"/>
                  <a:ea typeface="Calibri (MS) Bold"/>
                  <a:cs typeface="Calibri (MS) Bold"/>
                  <a:sym typeface="Calibri (MS) Bold"/>
                </a:rPr>
                <a:t> from </a:t>
              </a:r>
              <a:r>
                <a:rPr lang="en-US" sz="2800" b="1" dirty="0" err="1">
                  <a:solidFill>
                    <a:srgbClr val="FFFFFF"/>
                  </a:solidFill>
                  <a:latin typeface="Calibri (MS) Bold"/>
                  <a:ea typeface="Calibri (MS) Bold"/>
                  <a:cs typeface="Calibri (MS) Bold"/>
                  <a:sym typeface="Calibri (MS) Bold"/>
                </a:rPr>
                <a:t>tensorflow.keras.models</a:t>
              </a:r>
              <a:r>
                <a:rPr lang="en-US" sz="2800" b="1" dirty="0">
                  <a:solidFill>
                    <a:srgbClr val="FFFFFF"/>
                  </a:solidFill>
                  <a:latin typeface="Calibri (MS) Bold"/>
                  <a:ea typeface="Calibri (MS) Bold"/>
                  <a:cs typeface="Calibri (MS) Bold"/>
                  <a:sym typeface="Calibri (MS) Bold"/>
                </a:rPr>
                <a:t> import </a:t>
              </a:r>
              <a:r>
                <a:rPr lang="en-US" sz="2800" b="1" dirty="0" err="1">
                  <a:solidFill>
                    <a:srgbClr val="FFFFFF"/>
                  </a:solidFill>
                  <a:latin typeface="Calibri (MS) Bold"/>
                  <a:ea typeface="Calibri (MS) Bold"/>
                  <a:cs typeface="Calibri (MS) Bold"/>
                  <a:sym typeface="Calibri (MS) Bold"/>
                </a:rPr>
                <a:t>load_model</a:t>
              </a:r>
              <a:r>
                <a:rPr lang="en-US" sz="2800" b="1" dirty="0">
                  <a:solidFill>
                    <a:srgbClr val="FFFFFF"/>
                  </a:solidFill>
                  <a:latin typeface="Calibri (MS) Bold"/>
                  <a:ea typeface="Calibri (MS) Bold"/>
                  <a:cs typeface="Calibri (MS) Bold"/>
                  <a:sym typeface="Calibri (MS) Bold"/>
                </a:rPr>
                <a:t>: Imports the function to load pre-trained models in </a:t>
              </a:r>
              <a:r>
                <a:rPr lang="en-US" sz="2800" b="1" dirty="0" err="1">
                  <a:solidFill>
                    <a:srgbClr val="FFFFFF"/>
                  </a:solidFill>
                  <a:latin typeface="Calibri (MS) Bold"/>
                  <a:ea typeface="Calibri (MS) Bold"/>
                  <a:cs typeface="Calibri (MS) Bold"/>
                  <a:sym typeface="Calibri (MS) Bold"/>
                </a:rPr>
                <a:t>Keras</a:t>
              </a:r>
              <a:r>
                <a:rPr lang="en-US" sz="2800" b="1" dirty="0">
                  <a:solidFill>
                    <a:srgbClr val="FFFFFF"/>
                  </a:solidFill>
                  <a:latin typeface="Calibri (MS) Bold"/>
                  <a:ea typeface="Calibri (MS) Bold"/>
                  <a:cs typeface="Calibri (MS) Bold"/>
                  <a:sym typeface="Calibri (MS) Bold"/>
                </a:rPr>
                <a:t> (part of TensorFlow).</a:t>
              </a:r>
            </a:p>
            <a:p>
              <a:pPr algn="l">
                <a:lnSpc>
                  <a:spcPts val="4049"/>
                </a:lnSpc>
              </a:pPr>
              <a:r>
                <a:rPr lang="en-US" sz="2800" b="1" dirty="0">
                  <a:solidFill>
                    <a:srgbClr val="FFFFFF"/>
                  </a:solidFill>
                  <a:latin typeface="Calibri (MS) Bold"/>
                  <a:ea typeface="Calibri (MS) Bold"/>
                  <a:cs typeface="Calibri (MS) Bold"/>
                  <a:sym typeface="Calibri (MS) Bold"/>
                </a:rPr>
                <a:t> from </a:t>
              </a:r>
              <a:r>
                <a:rPr lang="en-US" sz="2800" b="1" dirty="0" err="1">
                  <a:solidFill>
                    <a:srgbClr val="FFFFFF"/>
                  </a:solidFill>
                  <a:latin typeface="Calibri (MS) Bold"/>
                  <a:ea typeface="Calibri (MS) Bold"/>
                  <a:cs typeface="Calibri (MS) Bold"/>
                  <a:sym typeface="Calibri (MS) Bold"/>
                </a:rPr>
                <a:t>tensorflow.keras.preprocessing.image</a:t>
              </a:r>
              <a:r>
                <a:rPr lang="en-US" sz="2800" b="1" dirty="0">
                  <a:solidFill>
                    <a:srgbClr val="FFFFFF"/>
                  </a:solidFill>
                  <a:latin typeface="Calibri (MS) Bold"/>
                  <a:ea typeface="Calibri (MS) Bold"/>
                  <a:cs typeface="Calibri (MS) Bold"/>
                  <a:sym typeface="Calibri (MS) Bold"/>
                </a:rPr>
                <a:t> import </a:t>
              </a:r>
              <a:r>
                <a:rPr lang="en-US" sz="2800" b="1" dirty="0" err="1">
                  <a:solidFill>
                    <a:srgbClr val="FFFFFF"/>
                  </a:solidFill>
                  <a:latin typeface="Calibri (MS) Bold"/>
                  <a:ea typeface="Calibri (MS) Bold"/>
                  <a:cs typeface="Calibri (MS) Bold"/>
                  <a:sym typeface="Calibri (MS) Bold"/>
                </a:rPr>
                <a:t>img_to_array</a:t>
              </a:r>
              <a:r>
                <a:rPr lang="en-US" sz="2800" b="1" dirty="0">
                  <a:solidFill>
                    <a:srgbClr val="FFFFFF"/>
                  </a:solidFill>
                  <a:latin typeface="Calibri (MS) Bold"/>
                  <a:ea typeface="Calibri (MS) Bold"/>
                  <a:cs typeface="Calibri (MS) Bold"/>
                  <a:sym typeface="Calibri (MS) Bold"/>
                </a:rPr>
                <a:t>: Imports the function to convert images to arrays, which is useful for preparing images for neural network models.</a:t>
              </a:r>
            </a:p>
            <a:p>
              <a:pPr algn="l">
                <a:lnSpc>
                  <a:spcPts val="4049"/>
                </a:lnSpc>
              </a:pPr>
              <a:r>
                <a:rPr lang="en-US" sz="2800" b="1" dirty="0">
                  <a:solidFill>
                    <a:srgbClr val="FFFFFF"/>
                  </a:solidFill>
                  <a:latin typeface="Calibri (MS) Bold"/>
                  <a:ea typeface="Calibri (MS) Bold"/>
                  <a:cs typeface="Calibri (MS) Bold"/>
                  <a:sym typeface="Calibri (MS) Bold"/>
                </a:rPr>
                <a:t>from </a:t>
              </a:r>
              <a:r>
                <a:rPr lang="en-US" sz="2800" b="1" dirty="0" err="1">
                  <a:solidFill>
                    <a:srgbClr val="FFFFFF"/>
                  </a:solidFill>
                  <a:latin typeface="Calibri (MS) Bold"/>
                  <a:ea typeface="Calibri (MS) Bold"/>
                  <a:cs typeface="Calibri (MS) Bold"/>
                  <a:sym typeface="Calibri (MS) Bold"/>
                </a:rPr>
                <a:t>google.colab.patches</a:t>
              </a:r>
              <a:r>
                <a:rPr lang="en-US" sz="2800" b="1" dirty="0">
                  <a:solidFill>
                    <a:srgbClr val="FFFFFF"/>
                  </a:solidFill>
                  <a:latin typeface="Calibri (MS) Bold"/>
                  <a:ea typeface="Calibri (MS) Bold"/>
                  <a:cs typeface="Calibri (MS) Bold"/>
                  <a:sym typeface="Calibri (MS) Bold"/>
                </a:rPr>
                <a:t> import cv2_imshow: Imports the function to display images directly in Google </a:t>
              </a:r>
              <a:r>
                <a:rPr lang="en-US" sz="2800" b="1" dirty="0" err="1">
                  <a:solidFill>
                    <a:srgbClr val="FFFFFF"/>
                  </a:solidFill>
                  <a:latin typeface="Calibri (MS) Bold"/>
                  <a:ea typeface="Calibri (MS) Bold"/>
                  <a:cs typeface="Calibri (MS) Bold"/>
                  <a:sym typeface="Calibri (MS) Bold"/>
                </a:rPr>
                <a:t>Colab</a:t>
              </a:r>
              <a:r>
                <a:rPr lang="en-US" sz="2800" b="1" dirty="0">
                  <a:solidFill>
                    <a:srgbClr val="FFFFFF"/>
                  </a:solidFill>
                  <a:latin typeface="Calibri (MS) Bold"/>
                  <a:ea typeface="Calibri (MS) Bold"/>
                  <a:cs typeface="Calibri (MS) Bold"/>
                  <a:sym typeface="Calibri (MS) Bold"/>
                </a:rPr>
                <a:t>.</a:t>
              </a:r>
            </a:p>
            <a:p>
              <a:pPr algn="l">
                <a:lnSpc>
                  <a:spcPts val="4049"/>
                </a:lnSpc>
              </a:pPr>
              <a:r>
                <a:rPr lang="en-US" sz="2800" b="1" dirty="0">
                  <a:solidFill>
                    <a:srgbClr val="FFFFFF"/>
                  </a:solidFill>
                  <a:latin typeface="Calibri (MS) Bold"/>
                  <a:ea typeface="Calibri (MS) Bold"/>
                  <a:cs typeface="Calibri (MS) Bold"/>
                  <a:sym typeface="Calibri (MS) Bold"/>
                </a:rPr>
                <a:t>3. This code loads a pre-trained emotion detection model from the file emotion_detection_model.h5, making it ready for use </a:t>
              </a:r>
            </a:p>
            <a:p>
              <a:pPr algn="l">
                <a:lnSpc>
                  <a:spcPts val="4049"/>
                </a:lnSpc>
              </a:pPr>
              <a:r>
                <a:rPr lang="en-US" sz="2800" b="1" dirty="0">
                  <a:solidFill>
                    <a:srgbClr val="FFFFFF"/>
                  </a:solidFill>
                  <a:latin typeface="Calibri (MS) Bold"/>
                  <a:ea typeface="Calibri (MS) Bold"/>
                  <a:cs typeface="Calibri (MS) Bold"/>
                  <a:sym typeface="Calibri (MS) Bold"/>
                </a:rPr>
                <a:t>4. This code creates a list named </a:t>
              </a:r>
              <a:r>
                <a:rPr lang="en-US" sz="2800" b="1" dirty="0" err="1">
                  <a:solidFill>
                    <a:srgbClr val="FFFFFF"/>
                  </a:solidFill>
                  <a:latin typeface="Calibri (MS) Bold"/>
                  <a:ea typeface="Calibri (MS) Bold"/>
                  <a:cs typeface="Calibri (MS) Bold"/>
                  <a:sym typeface="Calibri (MS) Bold"/>
                </a:rPr>
                <a:t>emotion_labels</a:t>
              </a:r>
              <a:r>
                <a:rPr lang="en-US" sz="2800" b="1" dirty="0">
                  <a:solidFill>
                    <a:srgbClr val="FFFFFF"/>
                  </a:solidFill>
                  <a:latin typeface="Calibri (MS) Bold"/>
                  <a:ea typeface="Calibri (MS) Bold"/>
                  <a:cs typeface="Calibri (MS) Bold"/>
                  <a:sym typeface="Calibri (MS) Bold"/>
                </a:rPr>
                <a:t> that contains the names of the emotions the model can predict. These labels correspond to the predicted classes of the emotion detection model, and they are used to interpret the model's output.</a:t>
              </a:r>
            </a:p>
            <a:p>
              <a:pPr algn="l">
                <a:lnSpc>
                  <a:spcPts val="4049"/>
                </a:lnSpc>
              </a:pPr>
              <a:r>
                <a:rPr lang="en-US" sz="2800" b="1" dirty="0">
                  <a:solidFill>
                    <a:srgbClr val="FFFFFF"/>
                  </a:solidFill>
                  <a:latin typeface="Calibri (MS) Bold"/>
                  <a:ea typeface="Calibri (MS) Bold"/>
                  <a:cs typeface="Calibri (MS) Bold"/>
                  <a:sym typeface="Calibri (MS) Bold"/>
                </a:rPr>
                <a:t>5. This code captures a photo from your webcam using JavaScript, saves it as photo.jpg, and displays it using OpenCV in Google </a:t>
              </a:r>
              <a:r>
                <a:rPr lang="en-US" sz="2800" b="1" dirty="0" err="1">
                  <a:solidFill>
                    <a:srgbClr val="FFFFFF"/>
                  </a:solidFill>
                  <a:latin typeface="Calibri (MS) Bold"/>
                  <a:ea typeface="Calibri (MS) Bold"/>
                  <a:cs typeface="Calibri (MS) Bold"/>
                  <a:sym typeface="Calibri (MS) Bold"/>
                </a:rPr>
                <a:t>Colab</a:t>
              </a:r>
              <a:r>
                <a:rPr lang="en-US" sz="2800" b="1" dirty="0">
                  <a:solidFill>
                    <a:srgbClr val="FFFFFF"/>
                  </a:solidFill>
                  <a:latin typeface="Calibri (MS) Bold"/>
                  <a:ea typeface="Calibri (MS) Bold"/>
                  <a:cs typeface="Calibri (MS) Bold"/>
                  <a:sym typeface="Calibri (MS) Bold"/>
                </a:rPr>
                <a:t>.</a:t>
              </a:r>
            </a:p>
            <a:p>
              <a:pPr algn="l">
                <a:lnSpc>
                  <a:spcPts val="4049"/>
                </a:lnSpc>
              </a:pPr>
              <a:r>
                <a:rPr lang="en-US" sz="2800" b="1" dirty="0">
                  <a:solidFill>
                    <a:srgbClr val="FFFFFF"/>
                  </a:solidFill>
                  <a:latin typeface="Calibri (MS) Bold"/>
                  <a:ea typeface="Calibri (MS) Bold"/>
                  <a:cs typeface="Calibri (MS) Bold"/>
                  <a:sym typeface="Calibri (MS) Bold"/>
                </a:rPr>
                <a:t>6. This code reads an image, converts it to grayscale, detects faces using OpenCV, predicts the emotion of each detected face using a pre-trained model, and then displays the image with bounding boxes and emotion labels around the faces.</a:t>
              </a:r>
            </a:p>
            <a:p>
              <a:pPr algn="l">
                <a:lnSpc>
                  <a:spcPts val="4049"/>
                </a:lnSpc>
              </a:pPr>
              <a:endParaRPr lang="en-US" sz="2249" b="1" dirty="0">
                <a:solidFill>
                  <a:srgbClr val="FFFFFF"/>
                </a:solidFill>
                <a:latin typeface="Calibri (MS) Bold"/>
                <a:ea typeface="Calibri (MS) Bold"/>
                <a:cs typeface="Calibri (MS) Bold"/>
                <a:sym typeface="Calibri (MS) Bold"/>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A4CE3F-99DF-0F57-CBBF-D8CF12E171EB}"/>
              </a:ext>
            </a:extLst>
          </p:cNvPr>
          <p:cNvSpPr txBox="1"/>
          <p:nvPr/>
        </p:nvSpPr>
        <p:spPr>
          <a:xfrm>
            <a:off x="228600" y="190500"/>
            <a:ext cx="18059400" cy="707886"/>
          </a:xfrm>
          <a:prstGeom prst="rect">
            <a:avLst/>
          </a:prstGeom>
          <a:noFill/>
        </p:spPr>
        <p:txBody>
          <a:bodyPr wrap="square">
            <a:spAutoFit/>
          </a:bodyPr>
          <a:lstStyle/>
          <a:p>
            <a:r>
              <a:rPr lang="en-US" sz="2000" dirty="0"/>
              <a:t>TensorFlow is an open-source platform for machine learning developed by Google. It's a comprehensive and flexible system that allows developers to build and deploy machine learning models with ease.</a:t>
            </a:r>
            <a:endParaRPr lang="en-IN" sz="2000" dirty="0"/>
          </a:p>
        </p:txBody>
      </p:sp>
      <p:sp>
        <p:nvSpPr>
          <p:cNvPr id="14" name="TextBox 13">
            <a:extLst>
              <a:ext uri="{FF2B5EF4-FFF2-40B4-BE49-F238E27FC236}">
                <a16:creationId xmlns:a16="http://schemas.microsoft.com/office/drawing/2014/main" id="{ABAFAB16-8F15-D1EB-A2EA-1FDA842237A1}"/>
              </a:ext>
            </a:extLst>
          </p:cNvPr>
          <p:cNvSpPr txBox="1"/>
          <p:nvPr/>
        </p:nvSpPr>
        <p:spPr>
          <a:xfrm>
            <a:off x="245827" y="1049108"/>
            <a:ext cx="17213249" cy="1015663"/>
          </a:xfrm>
          <a:prstGeom prst="rect">
            <a:avLst/>
          </a:prstGeom>
          <a:noFill/>
        </p:spPr>
        <p:txBody>
          <a:bodyPr wrap="square">
            <a:spAutoFit/>
          </a:bodyPr>
          <a:lstStyle/>
          <a:p>
            <a:r>
              <a:rPr lang="en-US" sz="2000" dirty="0" err="1"/>
              <a:t>opencv</a:t>
            </a:r>
            <a:r>
              <a:rPr lang="en-US" sz="2000" dirty="0"/>
              <a:t>-python-</a:t>
            </a:r>
            <a:r>
              <a:rPr lang="en-US" sz="2000" dirty="0" err="1"/>
              <a:t>headlessopencv</a:t>
            </a:r>
            <a:r>
              <a:rPr lang="en-US" sz="2000" dirty="0"/>
              <a:t>-python-headless is a version of the OpenCV library for Python that doesn't include any GUI dependencies. This makes it ideal for server environments, such as Docker containers or cloud environments, where you don't need to display images or use GUI elements.</a:t>
            </a:r>
            <a:endParaRPr lang="en-IN" sz="2000" dirty="0"/>
          </a:p>
        </p:txBody>
      </p:sp>
      <p:sp>
        <p:nvSpPr>
          <p:cNvPr id="16" name="TextBox 15">
            <a:extLst>
              <a:ext uri="{FF2B5EF4-FFF2-40B4-BE49-F238E27FC236}">
                <a16:creationId xmlns:a16="http://schemas.microsoft.com/office/drawing/2014/main" id="{1146B83D-826D-D998-AA95-9DEDA2F4D080}"/>
              </a:ext>
            </a:extLst>
          </p:cNvPr>
          <p:cNvSpPr txBox="1"/>
          <p:nvPr/>
        </p:nvSpPr>
        <p:spPr>
          <a:xfrm>
            <a:off x="304800" y="4129693"/>
            <a:ext cx="17602200" cy="707886"/>
          </a:xfrm>
          <a:prstGeom prst="rect">
            <a:avLst/>
          </a:prstGeom>
          <a:noFill/>
        </p:spPr>
        <p:txBody>
          <a:bodyPr wrap="square">
            <a:spAutoFit/>
          </a:bodyPr>
          <a:lstStyle/>
          <a:p>
            <a:r>
              <a:rPr lang="en-US" sz="2000" dirty="0" err="1"/>
              <a:t>tensorflow.keras.models</a:t>
            </a:r>
            <a:r>
              <a:rPr lang="en-US" sz="2000" dirty="0"/>
              <a:t> is a module in TensorFlow's </a:t>
            </a:r>
            <a:r>
              <a:rPr lang="en-US" sz="2000" dirty="0" err="1"/>
              <a:t>Keras</a:t>
            </a:r>
            <a:r>
              <a:rPr lang="en-US" sz="2000" dirty="0"/>
              <a:t> API that provides a set of classes and functions to define and manage machine learning models</a:t>
            </a:r>
            <a:endParaRPr lang="en-IN" sz="2000" dirty="0"/>
          </a:p>
        </p:txBody>
      </p:sp>
      <p:sp>
        <p:nvSpPr>
          <p:cNvPr id="18" name="TextBox 17">
            <a:extLst>
              <a:ext uri="{FF2B5EF4-FFF2-40B4-BE49-F238E27FC236}">
                <a16:creationId xmlns:a16="http://schemas.microsoft.com/office/drawing/2014/main" id="{E651C176-3A18-6D40-F83F-79CFDBAC3350}"/>
              </a:ext>
            </a:extLst>
          </p:cNvPr>
          <p:cNvSpPr txBox="1"/>
          <p:nvPr/>
        </p:nvSpPr>
        <p:spPr>
          <a:xfrm>
            <a:off x="369404" y="5872197"/>
            <a:ext cx="17450463" cy="707886"/>
          </a:xfrm>
          <a:prstGeom prst="rect">
            <a:avLst/>
          </a:prstGeom>
          <a:noFill/>
        </p:spPr>
        <p:txBody>
          <a:bodyPr wrap="square">
            <a:spAutoFit/>
          </a:bodyPr>
          <a:lstStyle/>
          <a:p>
            <a:r>
              <a:rPr lang="en-US" sz="2000" dirty="0" err="1"/>
              <a:t>google.colab.patches</a:t>
            </a:r>
            <a:r>
              <a:rPr lang="en-US" sz="2000" dirty="0"/>
              <a:t> is a module in Google </a:t>
            </a:r>
            <a:r>
              <a:rPr lang="en-US" sz="2000" dirty="0" err="1"/>
              <a:t>Colab</a:t>
            </a:r>
            <a:r>
              <a:rPr lang="en-US" sz="2000" dirty="0"/>
              <a:t> that provides some useful patches and utilities to enhance your experience while working with </a:t>
            </a:r>
            <a:r>
              <a:rPr lang="en-US" sz="2000" dirty="0" err="1"/>
              <a:t>Colab</a:t>
            </a:r>
            <a:r>
              <a:rPr lang="en-US" sz="2000" dirty="0"/>
              <a:t> notebooks</a:t>
            </a:r>
            <a:endParaRPr lang="en-IN" sz="2000" dirty="0"/>
          </a:p>
        </p:txBody>
      </p:sp>
      <p:sp>
        <p:nvSpPr>
          <p:cNvPr id="20" name="TextBox 19">
            <a:extLst>
              <a:ext uri="{FF2B5EF4-FFF2-40B4-BE49-F238E27FC236}">
                <a16:creationId xmlns:a16="http://schemas.microsoft.com/office/drawing/2014/main" id="{1797AD8D-8723-F0BF-0B3B-4E3093514B6B}"/>
              </a:ext>
            </a:extLst>
          </p:cNvPr>
          <p:cNvSpPr txBox="1"/>
          <p:nvPr/>
        </p:nvSpPr>
        <p:spPr>
          <a:xfrm>
            <a:off x="306125" y="5041980"/>
            <a:ext cx="17221200" cy="707886"/>
          </a:xfrm>
          <a:prstGeom prst="rect">
            <a:avLst/>
          </a:prstGeom>
          <a:noFill/>
        </p:spPr>
        <p:txBody>
          <a:bodyPr wrap="square">
            <a:spAutoFit/>
          </a:bodyPr>
          <a:lstStyle/>
          <a:p>
            <a:r>
              <a:rPr lang="en-US" sz="2000" dirty="0"/>
              <a:t>The </a:t>
            </a:r>
            <a:r>
              <a:rPr lang="en-US" sz="2000" dirty="0" err="1"/>
              <a:t>tensorflow.keras.preprocessing.image</a:t>
            </a:r>
            <a:r>
              <a:rPr lang="en-US" sz="2000" dirty="0"/>
              <a:t> module provides utilities for processing image data, which is essential for tasks such as data augmentation and normalization</a:t>
            </a:r>
            <a:endParaRPr lang="en-IN" sz="2000" dirty="0"/>
          </a:p>
        </p:txBody>
      </p:sp>
      <p:sp>
        <p:nvSpPr>
          <p:cNvPr id="22" name="TextBox 21">
            <a:extLst>
              <a:ext uri="{FF2B5EF4-FFF2-40B4-BE49-F238E27FC236}">
                <a16:creationId xmlns:a16="http://schemas.microsoft.com/office/drawing/2014/main" id="{424416D5-B984-4F85-EDF4-B3E82E7EC793}"/>
              </a:ext>
            </a:extLst>
          </p:cNvPr>
          <p:cNvSpPr txBox="1"/>
          <p:nvPr/>
        </p:nvSpPr>
        <p:spPr>
          <a:xfrm>
            <a:off x="237877" y="3300653"/>
            <a:ext cx="17221200" cy="707886"/>
          </a:xfrm>
          <a:prstGeom prst="rect">
            <a:avLst/>
          </a:prstGeom>
          <a:noFill/>
        </p:spPr>
        <p:txBody>
          <a:bodyPr wrap="square">
            <a:spAutoFit/>
          </a:bodyPr>
          <a:lstStyle/>
          <a:p>
            <a:r>
              <a:rPr lang="en-US" sz="2000" dirty="0"/>
              <a:t>NumPy is a fundamental package for scientific computing in Python. It provides support for large, multi-dimensional arrays and matrices, along with a collection of mathematical functions to operate on these arrays</a:t>
            </a:r>
            <a:endParaRPr lang="en-IN" sz="2000" dirty="0"/>
          </a:p>
        </p:txBody>
      </p:sp>
      <p:sp>
        <p:nvSpPr>
          <p:cNvPr id="26" name="TextBox 25">
            <a:extLst>
              <a:ext uri="{FF2B5EF4-FFF2-40B4-BE49-F238E27FC236}">
                <a16:creationId xmlns:a16="http://schemas.microsoft.com/office/drawing/2014/main" id="{6DCEB14F-A163-0D17-38E1-E43B2770D141}"/>
              </a:ext>
            </a:extLst>
          </p:cNvPr>
          <p:cNvSpPr txBox="1"/>
          <p:nvPr/>
        </p:nvSpPr>
        <p:spPr>
          <a:xfrm>
            <a:off x="268025" y="2163836"/>
            <a:ext cx="17259300" cy="1015663"/>
          </a:xfrm>
          <a:prstGeom prst="rect">
            <a:avLst/>
          </a:prstGeom>
          <a:noFill/>
        </p:spPr>
        <p:txBody>
          <a:bodyPr wrap="square">
            <a:spAutoFit/>
          </a:bodyPr>
          <a:lstStyle/>
          <a:p>
            <a:r>
              <a:rPr lang="en-US" sz="2000" dirty="0"/>
              <a:t>Cv2 is a module in Python that allows you to use the OpenCV (Open Source Computer Vision Library) functionalities. OpenCV is an extensive open-source computer vision and machine learning library. It includes numerous algorithms and functions for tasks like image and video processing, object detection, and more.</a:t>
            </a:r>
            <a:endParaRPr lang="en-IN" sz="2000" dirty="0"/>
          </a:p>
        </p:txBody>
      </p:sp>
      <p:sp>
        <p:nvSpPr>
          <p:cNvPr id="28" name="TextBox 27">
            <a:extLst>
              <a:ext uri="{FF2B5EF4-FFF2-40B4-BE49-F238E27FC236}">
                <a16:creationId xmlns:a16="http://schemas.microsoft.com/office/drawing/2014/main" id="{6A2CCC4D-DF06-A0C9-4384-B2A5371A9075}"/>
              </a:ext>
            </a:extLst>
          </p:cNvPr>
          <p:cNvSpPr txBox="1"/>
          <p:nvPr/>
        </p:nvSpPr>
        <p:spPr>
          <a:xfrm>
            <a:off x="386632" y="6759239"/>
            <a:ext cx="17362998" cy="707886"/>
          </a:xfrm>
          <a:prstGeom prst="rect">
            <a:avLst/>
          </a:prstGeom>
          <a:noFill/>
        </p:spPr>
        <p:txBody>
          <a:bodyPr wrap="square">
            <a:spAutoFit/>
          </a:bodyPr>
          <a:lstStyle/>
          <a:p>
            <a:r>
              <a:rPr lang="en-US" sz="2000" dirty="0" err="1"/>
              <a:t>IPython.display</a:t>
            </a:r>
            <a:r>
              <a:rPr lang="en-US" sz="2000" dirty="0"/>
              <a:t> is a module in </a:t>
            </a:r>
            <a:r>
              <a:rPr lang="en-US" sz="2000" dirty="0" err="1"/>
              <a:t>IPython</a:t>
            </a:r>
            <a:r>
              <a:rPr lang="en-US" sz="2000" dirty="0"/>
              <a:t> that provides a variety of functions to display rich content in </a:t>
            </a:r>
            <a:r>
              <a:rPr lang="en-US" sz="2000" dirty="0" err="1"/>
              <a:t>Jupyter</a:t>
            </a:r>
            <a:r>
              <a:rPr lang="en-US" sz="2000" dirty="0"/>
              <a:t> notebooks. It's particularly useful for displaying images, audio, video, and more directly in the notebook interface.</a:t>
            </a:r>
            <a:endParaRPr lang="en-IN" sz="2000" dirty="0"/>
          </a:p>
        </p:txBody>
      </p:sp>
      <p:sp>
        <p:nvSpPr>
          <p:cNvPr id="30" name="TextBox 29">
            <a:extLst>
              <a:ext uri="{FF2B5EF4-FFF2-40B4-BE49-F238E27FC236}">
                <a16:creationId xmlns:a16="http://schemas.microsoft.com/office/drawing/2014/main" id="{D79903EC-D4B8-6839-1FDD-F9E11613B2B1}"/>
              </a:ext>
            </a:extLst>
          </p:cNvPr>
          <p:cNvSpPr txBox="1"/>
          <p:nvPr/>
        </p:nvSpPr>
        <p:spPr>
          <a:xfrm>
            <a:off x="386632" y="7642964"/>
            <a:ext cx="17221200" cy="400110"/>
          </a:xfrm>
          <a:prstGeom prst="rect">
            <a:avLst/>
          </a:prstGeom>
          <a:noFill/>
        </p:spPr>
        <p:txBody>
          <a:bodyPr wrap="square">
            <a:spAutoFit/>
          </a:bodyPr>
          <a:lstStyle/>
          <a:p>
            <a:r>
              <a:rPr lang="en-US" sz="2000" dirty="0" err="1"/>
              <a:t>google.colab.output</a:t>
            </a:r>
            <a:r>
              <a:rPr lang="en-US" sz="2000" dirty="0"/>
              <a:t> is a module in Google </a:t>
            </a:r>
            <a:r>
              <a:rPr lang="en-US" sz="2000" dirty="0" err="1"/>
              <a:t>Colab</a:t>
            </a:r>
            <a:r>
              <a:rPr lang="en-US" sz="2000" dirty="0"/>
              <a:t> that provides utilities for controlling the output display in your notebook.</a:t>
            </a:r>
            <a:endParaRPr lang="en-IN" sz="2000" dirty="0"/>
          </a:p>
        </p:txBody>
      </p:sp>
      <p:sp>
        <p:nvSpPr>
          <p:cNvPr id="32" name="TextBox 31">
            <a:extLst>
              <a:ext uri="{FF2B5EF4-FFF2-40B4-BE49-F238E27FC236}">
                <a16:creationId xmlns:a16="http://schemas.microsoft.com/office/drawing/2014/main" id="{3CC3105B-D882-C3B2-A265-CB1AB71C6D08}"/>
              </a:ext>
            </a:extLst>
          </p:cNvPr>
          <p:cNvSpPr txBox="1"/>
          <p:nvPr/>
        </p:nvSpPr>
        <p:spPr>
          <a:xfrm>
            <a:off x="418768" y="8343900"/>
            <a:ext cx="17450463" cy="707886"/>
          </a:xfrm>
          <a:prstGeom prst="rect">
            <a:avLst/>
          </a:prstGeom>
          <a:noFill/>
        </p:spPr>
        <p:txBody>
          <a:bodyPr wrap="square">
            <a:spAutoFit/>
          </a:bodyPr>
          <a:lstStyle/>
          <a:p>
            <a:r>
              <a:rPr lang="en-US" sz="2000" dirty="0" err="1"/>
              <a:t>eval_jseval_js</a:t>
            </a:r>
            <a:r>
              <a:rPr lang="en-US" sz="2000" dirty="0"/>
              <a:t> is a function in the </a:t>
            </a:r>
            <a:r>
              <a:rPr lang="en-US" sz="2000" dirty="0" err="1"/>
              <a:t>google.colab.output</a:t>
            </a:r>
            <a:r>
              <a:rPr lang="en-US" sz="2000" dirty="0"/>
              <a:t> module that allows you to execute JavaScript code within your </a:t>
            </a:r>
            <a:r>
              <a:rPr lang="en-US" sz="2000" dirty="0" err="1"/>
              <a:t>Colab</a:t>
            </a:r>
            <a:r>
              <a:rPr lang="en-US" sz="2000" dirty="0"/>
              <a:t> notebook. This can be particularly useful for creating interactive visualizations or other dynamic elements.</a:t>
            </a:r>
            <a:endParaRPr lang="en-IN" sz="2000" dirty="0"/>
          </a:p>
        </p:txBody>
      </p:sp>
    </p:spTree>
    <p:extLst>
      <p:ext uri="{BB962C8B-B14F-4D97-AF65-F5344CB8AC3E}">
        <p14:creationId xmlns:p14="http://schemas.microsoft.com/office/powerpoint/2010/main" val="3161833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D0A2C">
                <a:alpha val="94902"/>
              </a:srgbClr>
            </a:solidFill>
          </p:spPr>
        </p:sp>
      </p:grpSp>
      <p:sp>
        <p:nvSpPr>
          <p:cNvPr id="5" name="Freeform 5"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4"/>
            <a:stretch>
              <a:fillRect/>
            </a:stretch>
          </a:blipFill>
        </p:spPr>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5"/>
            <a:stretch>
              <a:fillRect/>
            </a:stretch>
          </a:blipFill>
        </p:spPr>
      </p:sp>
      <p:grpSp>
        <p:nvGrpSpPr>
          <p:cNvPr id="7" name="Group 7"/>
          <p:cNvGrpSpPr/>
          <p:nvPr/>
        </p:nvGrpSpPr>
        <p:grpSpPr>
          <a:xfrm>
            <a:off x="966341" y="760362"/>
            <a:ext cx="9497317" cy="1725514"/>
            <a:chOff x="0" y="0"/>
            <a:chExt cx="12663090" cy="2300685"/>
          </a:xfrm>
        </p:grpSpPr>
        <p:sp>
          <p:nvSpPr>
            <p:cNvPr id="8" name="Freeform 8"/>
            <p:cNvSpPr/>
            <p:nvPr/>
          </p:nvSpPr>
          <p:spPr>
            <a:xfrm>
              <a:off x="0" y="0"/>
              <a:ext cx="12663090" cy="2300685"/>
            </a:xfrm>
            <a:custGeom>
              <a:avLst/>
              <a:gdLst/>
              <a:ahLst/>
              <a:cxnLst/>
              <a:rect l="l" t="t" r="r" b="b"/>
              <a:pathLst>
                <a:path w="12663090" h="2300685">
                  <a:moveTo>
                    <a:pt x="0" y="0"/>
                  </a:moveTo>
                  <a:lnTo>
                    <a:pt x="12663090" y="0"/>
                  </a:lnTo>
                  <a:lnTo>
                    <a:pt x="12663090" y="2300685"/>
                  </a:lnTo>
                  <a:lnTo>
                    <a:pt x="0" y="2300685"/>
                  </a:lnTo>
                  <a:close/>
                </a:path>
              </a:pathLst>
            </a:custGeom>
            <a:solidFill>
              <a:srgbClr val="000000">
                <a:alpha val="0"/>
              </a:srgbClr>
            </a:solidFill>
          </p:spPr>
        </p:sp>
        <p:sp>
          <p:nvSpPr>
            <p:cNvPr id="9" name="TextBox 9"/>
            <p:cNvSpPr txBox="1"/>
            <p:nvPr/>
          </p:nvSpPr>
          <p:spPr>
            <a:xfrm>
              <a:off x="0" y="-28575"/>
              <a:ext cx="12663090" cy="2329260"/>
            </a:xfrm>
            <a:prstGeom prst="rect">
              <a:avLst/>
            </a:prstGeom>
          </p:spPr>
          <p:txBody>
            <a:bodyPr lIns="0" tIns="0" rIns="0" bIns="0" rtlCol="0" anchor="t"/>
            <a:lstStyle/>
            <a:p>
              <a:pPr algn="l">
                <a:lnSpc>
                  <a:spcPts val="6749"/>
                </a:lnSpc>
              </a:pPr>
              <a:r>
                <a:rPr lang="en-US" sz="5374">
                  <a:solidFill>
                    <a:srgbClr val="F2F0F4"/>
                  </a:solidFill>
                  <a:latin typeface="Montserrat"/>
                  <a:ea typeface="Montserrat"/>
                  <a:cs typeface="Montserrat"/>
                  <a:sym typeface="Montserrat"/>
                </a:rPr>
                <a:t>Emotion Detection Use Cases</a:t>
              </a:r>
            </a:p>
          </p:txBody>
        </p:sp>
      </p:grpSp>
      <p:sp>
        <p:nvSpPr>
          <p:cNvPr id="10" name="Freeform 10" descr="preencoded.png"/>
          <p:cNvSpPr/>
          <p:nvPr/>
        </p:nvSpPr>
        <p:spPr>
          <a:xfrm>
            <a:off x="966341" y="2899916"/>
            <a:ext cx="1380530" cy="2208907"/>
          </a:xfrm>
          <a:custGeom>
            <a:avLst/>
            <a:gdLst/>
            <a:ahLst/>
            <a:cxnLst/>
            <a:rect l="l" t="t" r="r" b="b"/>
            <a:pathLst>
              <a:path w="1380530" h="2208907">
                <a:moveTo>
                  <a:pt x="0" y="0"/>
                </a:moveTo>
                <a:lnTo>
                  <a:pt x="1380530" y="0"/>
                </a:lnTo>
                <a:lnTo>
                  <a:pt x="1380530" y="2208908"/>
                </a:lnTo>
                <a:lnTo>
                  <a:pt x="0" y="2208908"/>
                </a:lnTo>
                <a:lnTo>
                  <a:pt x="0" y="0"/>
                </a:lnTo>
                <a:close/>
              </a:path>
            </a:pathLst>
          </a:custGeom>
          <a:blipFill>
            <a:blip r:embed="rId6"/>
            <a:stretch>
              <a:fillRect l="-1" r="-1"/>
            </a:stretch>
          </a:blipFill>
        </p:spPr>
      </p:sp>
      <p:grpSp>
        <p:nvGrpSpPr>
          <p:cNvPr id="11" name="Group 11"/>
          <p:cNvGrpSpPr/>
          <p:nvPr/>
        </p:nvGrpSpPr>
        <p:grpSpPr>
          <a:xfrm>
            <a:off x="2760910" y="3175992"/>
            <a:ext cx="3451472" cy="431304"/>
            <a:chOff x="0" y="0"/>
            <a:chExt cx="4601963" cy="575072"/>
          </a:xfrm>
        </p:grpSpPr>
        <p:sp>
          <p:nvSpPr>
            <p:cNvPr id="12" name="Freeform 12"/>
            <p:cNvSpPr/>
            <p:nvPr/>
          </p:nvSpPr>
          <p:spPr>
            <a:xfrm>
              <a:off x="0" y="0"/>
              <a:ext cx="4601963" cy="575072"/>
            </a:xfrm>
            <a:custGeom>
              <a:avLst/>
              <a:gdLst/>
              <a:ahLst/>
              <a:cxnLst/>
              <a:rect l="l" t="t" r="r" b="b"/>
              <a:pathLst>
                <a:path w="4601963" h="575072">
                  <a:moveTo>
                    <a:pt x="0" y="0"/>
                  </a:moveTo>
                  <a:lnTo>
                    <a:pt x="4601963" y="0"/>
                  </a:lnTo>
                  <a:lnTo>
                    <a:pt x="4601963" y="575072"/>
                  </a:lnTo>
                  <a:lnTo>
                    <a:pt x="0" y="575072"/>
                  </a:lnTo>
                  <a:close/>
                </a:path>
              </a:pathLst>
            </a:custGeom>
            <a:solidFill>
              <a:srgbClr val="000000">
                <a:alpha val="0"/>
              </a:srgbClr>
            </a:solidFill>
          </p:spPr>
        </p:sp>
        <p:sp>
          <p:nvSpPr>
            <p:cNvPr id="13" name="TextBox 13"/>
            <p:cNvSpPr txBox="1"/>
            <p:nvPr/>
          </p:nvSpPr>
          <p:spPr>
            <a:xfrm>
              <a:off x="0" y="-9525"/>
              <a:ext cx="4601963" cy="584597"/>
            </a:xfrm>
            <a:prstGeom prst="rect">
              <a:avLst/>
            </a:prstGeom>
          </p:spPr>
          <p:txBody>
            <a:bodyPr lIns="0" tIns="0" rIns="0" bIns="0" rtlCol="0" anchor="t"/>
            <a:lstStyle/>
            <a:p>
              <a:pPr algn="l">
                <a:lnSpc>
                  <a:spcPts val="3374"/>
                </a:lnSpc>
              </a:pPr>
              <a:r>
                <a:rPr lang="en-US" sz="2687">
                  <a:solidFill>
                    <a:srgbClr val="DCD7E5"/>
                  </a:solidFill>
                  <a:latin typeface="Montserrat"/>
                  <a:ea typeface="Montserrat"/>
                  <a:cs typeface="Montserrat"/>
                  <a:sym typeface="Montserrat"/>
                </a:rPr>
                <a:t>Education</a:t>
              </a:r>
            </a:p>
          </p:txBody>
        </p:sp>
      </p:grpSp>
      <p:grpSp>
        <p:nvGrpSpPr>
          <p:cNvPr id="14" name="Group 14"/>
          <p:cNvGrpSpPr/>
          <p:nvPr/>
        </p:nvGrpSpPr>
        <p:grpSpPr>
          <a:xfrm>
            <a:off x="2760910" y="3772941"/>
            <a:ext cx="7702749" cy="441722"/>
            <a:chOff x="0" y="0"/>
            <a:chExt cx="10270332" cy="588963"/>
          </a:xfrm>
        </p:grpSpPr>
        <p:sp>
          <p:nvSpPr>
            <p:cNvPr id="15" name="Freeform 15"/>
            <p:cNvSpPr/>
            <p:nvPr/>
          </p:nvSpPr>
          <p:spPr>
            <a:xfrm>
              <a:off x="0" y="0"/>
              <a:ext cx="10270332" cy="588963"/>
            </a:xfrm>
            <a:custGeom>
              <a:avLst/>
              <a:gdLst/>
              <a:ahLst/>
              <a:cxnLst/>
              <a:rect l="l" t="t" r="r" b="b"/>
              <a:pathLst>
                <a:path w="10270332" h="588963">
                  <a:moveTo>
                    <a:pt x="0" y="0"/>
                  </a:moveTo>
                  <a:lnTo>
                    <a:pt x="10270332" y="0"/>
                  </a:lnTo>
                  <a:lnTo>
                    <a:pt x="10270332" y="588963"/>
                  </a:lnTo>
                  <a:lnTo>
                    <a:pt x="0" y="588963"/>
                  </a:lnTo>
                  <a:close/>
                </a:path>
              </a:pathLst>
            </a:custGeom>
            <a:solidFill>
              <a:srgbClr val="000000">
                <a:alpha val="0"/>
              </a:srgbClr>
            </a:solidFill>
          </p:spPr>
        </p:sp>
        <p:sp>
          <p:nvSpPr>
            <p:cNvPr id="16" name="TextBox 16"/>
            <p:cNvSpPr txBox="1"/>
            <p:nvPr/>
          </p:nvSpPr>
          <p:spPr>
            <a:xfrm>
              <a:off x="0" y="-85725"/>
              <a:ext cx="10270332" cy="674688"/>
            </a:xfrm>
            <a:prstGeom prst="rect">
              <a:avLst/>
            </a:prstGeom>
          </p:spPr>
          <p:txBody>
            <a:bodyPr lIns="0" tIns="0" rIns="0" bIns="0" rtlCol="0" anchor="t"/>
            <a:lstStyle/>
            <a:p>
              <a:pPr algn="l">
                <a:lnSpc>
                  <a:spcPts val="3437"/>
                </a:lnSpc>
              </a:pPr>
              <a:r>
                <a:rPr lang="en-US" sz="2125">
                  <a:solidFill>
                    <a:srgbClr val="DCD7E5"/>
                  </a:solidFill>
                  <a:latin typeface="Heebo Light"/>
                  <a:ea typeface="Heebo Light"/>
                  <a:cs typeface="Heebo Light"/>
                  <a:sym typeface="Heebo Light"/>
                </a:rPr>
                <a:t>Real-time feedback on student understanding and engagement.</a:t>
              </a:r>
            </a:p>
          </p:txBody>
        </p:sp>
      </p:grpSp>
      <p:sp>
        <p:nvSpPr>
          <p:cNvPr id="17" name="Freeform 17" descr="preencoded.png"/>
          <p:cNvSpPr/>
          <p:nvPr/>
        </p:nvSpPr>
        <p:spPr>
          <a:xfrm>
            <a:off x="966341" y="5108822"/>
            <a:ext cx="1380530" cy="2208907"/>
          </a:xfrm>
          <a:custGeom>
            <a:avLst/>
            <a:gdLst/>
            <a:ahLst/>
            <a:cxnLst/>
            <a:rect l="l" t="t" r="r" b="b"/>
            <a:pathLst>
              <a:path w="1380530" h="2208907">
                <a:moveTo>
                  <a:pt x="0" y="0"/>
                </a:moveTo>
                <a:lnTo>
                  <a:pt x="1380530" y="0"/>
                </a:lnTo>
                <a:lnTo>
                  <a:pt x="1380530" y="2208908"/>
                </a:lnTo>
                <a:lnTo>
                  <a:pt x="0" y="2208908"/>
                </a:lnTo>
                <a:lnTo>
                  <a:pt x="0" y="0"/>
                </a:lnTo>
                <a:close/>
              </a:path>
            </a:pathLst>
          </a:custGeom>
          <a:blipFill>
            <a:blip r:embed="rId7"/>
            <a:stretch>
              <a:fillRect l="-1" r="-1"/>
            </a:stretch>
          </a:blipFill>
        </p:spPr>
      </p:sp>
      <p:grpSp>
        <p:nvGrpSpPr>
          <p:cNvPr id="18" name="Group 18"/>
          <p:cNvGrpSpPr/>
          <p:nvPr/>
        </p:nvGrpSpPr>
        <p:grpSpPr>
          <a:xfrm>
            <a:off x="2760910" y="5384899"/>
            <a:ext cx="3451472" cy="431304"/>
            <a:chOff x="0" y="0"/>
            <a:chExt cx="4601963" cy="575072"/>
          </a:xfrm>
        </p:grpSpPr>
        <p:sp>
          <p:nvSpPr>
            <p:cNvPr id="19" name="Freeform 19"/>
            <p:cNvSpPr/>
            <p:nvPr/>
          </p:nvSpPr>
          <p:spPr>
            <a:xfrm>
              <a:off x="0" y="0"/>
              <a:ext cx="4601963" cy="575072"/>
            </a:xfrm>
            <a:custGeom>
              <a:avLst/>
              <a:gdLst/>
              <a:ahLst/>
              <a:cxnLst/>
              <a:rect l="l" t="t" r="r" b="b"/>
              <a:pathLst>
                <a:path w="4601963" h="575072">
                  <a:moveTo>
                    <a:pt x="0" y="0"/>
                  </a:moveTo>
                  <a:lnTo>
                    <a:pt x="4601963" y="0"/>
                  </a:lnTo>
                  <a:lnTo>
                    <a:pt x="4601963" y="575072"/>
                  </a:lnTo>
                  <a:lnTo>
                    <a:pt x="0" y="575072"/>
                  </a:lnTo>
                  <a:close/>
                </a:path>
              </a:pathLst>
            </a:custGeom>
            <a:solidFill>
              <a:srgbClr val="000000">
                <a:alpha val="0"/>
              </a:srgbClr>
            </a:solidFill>
          </p:spPr>
        </p:sp>
        <p:sp>
          <p:nvSpPr>
            <p:cNvPr id="20" name="TextBox 20"/>
            <p:cNvSpPr txBox="1"/>
            <p:nvPr/>
          </p:nvSpPr>
          <p:spPr>
            <a:xfrm>
              <a:off x="0" y="-9525"/>
              <a:ext cx="4601963" cy="584597"/>
            </a:xfrm>
            <a:prstGeom prst="rect">
              <a:avLst/>
            </a:prstGeom>
          </p:spPr>
          <p:txBody>
            <a:bodyPr lIns="0" tIns="0" rIns="0" bIns="0" rtlCol="0" anchor="t"/>
            <a:lstStyle/>
            <a:p>
              <a:pPr algn="l">
                <a:lnSpc>
                  <a:spcPts val="3374"/>
                </a:lnSpc>
              </a:pPr>
              <a:r>
                <a:rPr lang="en-US" sz="2687">
                  <a:solidFill>
                    <a:srgbClr val="DCD7E5"/>
                  </a:solidFill>
                  <a:latin typeface="Montserrat"/>
                  <a:ea typeface="Montserrat"/>
                  <a:cs typeface="Montserrat"/>
                  <a:sym typeface="Montserrat"/>
                </a:rPr>
                <a:t>Security</a:t>
              </a:r>
            </a:p>
          </p:txBody>
        </p:sp>
      </p:grpSp>
      <p:grpSp>
        <p:nvGrpSpPr>
          <p:cNvPr id="21" name="Group 21"/>
          <p:cNvGrpSpPr/>
          <p:nvPr/>
        </p:nvGrpSpPr>
        <p:grpSpPr>
          <a:xfrm>
            <a:off x="2760910" y="5981849"/>
            <a:ext cx="7702749" cy="441722"/>
            <a:chOff x="0" y="0"/>
            <a:chExt cx="10270332" cy="588963"/>
          </a:xfrm>
        </p:grpSpPr>
        <p:sp>
          <p:nvSpPr>
            <p:cNvPr id="22" name="Freeform 22"/>
            <p:cNvSpPr/>
            <p:nvPr/>
          </p:nvSpPr>
          <p:spPr>
            <a:xfrm>
              <a:off x="0" y="0"/>
              <a:ext cx="10270332" cy="588963"/>
            </a:xfrm>
            <a:custGeom>
              <a:avLst/>
              <a:gdLst/>
              <a:ahLst/>
              <a:cxnLst/>
              <a:rect l="l" t="t" r="r" b="b"/>
              <a:pathLst>
                <a:path w="10270332" h="588963">
                  <a:moveTo>
                    <a:pt x="0" y="0"/>
                  </a:moveTo>
                  <a:lnTo>
                    <a:pt x="10270332" y="0"/>
                  </a:lnTo>
                  <a:lnTo>
                    <a:pt x="10270332" y="588963"/>
                  </a:lnTo>
                  <a:lnTo>
                    <a:pt x="0" y="588963"/>
                  </a:lnTo>
                  <a:close/>
                </a:path>
              </a:pathLst>
            </a:custGeom>
            <a:solidFill>
              <a:srgbClr val="000000">
                <a:alpha val="0"/>
              </a:srgbClr>
            </a:solidFill>
          </p:spPr>
        </p:sp>
        <p:sp>
          <p:nvSpPr>
            <p:cNvPr id="23" name="TextBox 23"/>
            <p:cNvSpPr txBox="1"/>
            <p:nvPr/>
          </p:nvSpPr>
          <p:spPr>
            <a:xfrm>
              <a:off x="0" y="-85725"/>
              <a:ext cx="10270332" cy="674688"/>
            </a:xfrm>
            <a:prstGeom prst="rect">
              <a:avLst/>
            </a:prstGeom>
          </p:spPr>
          <p:txBody>
            <a:bodyPr lIns="0" tIns="0" rIns="0" bIns="0" rtlCol="0" anchor="t"/>
            <a:lstStyle/>
            <a:p>
              <a:pPr algn="l">
                <a:lnSpc>
                  <a:spcPts val="3437"/>
                </a:lnSpc>
              </a:pPr>
              <a:r>
                <a:rPr lang="en-US" sz="2125">
                  <a:solidFill>
                    <a:srgbClr val="DCD7E5"/>
                  </a:solidFill>
                  <a:latin typeface="Heebo Light"/>
                  <a:ea typeface="Heebo Light"/>
                  <a:cs typeface="Heebo Light"/>
                  <a:sym typeface="Heebo Light"/>
                </a:rPr>
                <a:t>Detecting suspicious behavior in public spaces.</a:t>
              </a:r>
            </a:p>
          </p:txBody>
        </p:sp>
      </p:grpSp>
      <p:sp>
        <p:nvSpPr>
          <p:cNvPr id="24" name="Freeform 24" descr="preencoded.png"/>
          <p:cNvSpPr/>
          <p:nvPr/>
        </p:nvSpPr>
        <p:spPr>
          <a:xfrm>
            <a:off x="966341" y="7317730"/>
            <a:ext cx="1380530" cy="2208907"/>
          </a:xfrm>
          <a:custGeom>
            <a:avLst/>
            <a:gdLst/>
            <a:ahLst/>
            <a:cxnLst/>
            <a:rect l="l" t="t" r="r" b="b"/>
            <a:pathLst>
              <a:path w="1380530" h="2208907">
                <a:moveTo>
                  <a:pt x="0" y="0"/>
                </a:moveTo>
                <a:lnTo>
                  <a:pt x="1380530" y="0"/>
                </a:lnTo>
                <a:lnTo>
                  <a:pt x="1380530" y="2208907"/>
                </a:lnTo>
                <a:lnTo>
                  <a:pt x="0" y="2208907"/>
                </a:lnTo>
                <a:lnTo>
                  <a:pt x="0" y="0"/>
                </a:lnTo>
                <a:close/>
              </a:path>
            </a:pathLst>
          </a:custGeom>
          <a:blipFill>
            <a:blip r:embed="rId8"/>
            <a:stretch>
              <a:fillRect l="-1" r="-1"/>
            </a:stretch>
          </a:blipFill>
        </p:spPr>
      </p:sp>
      <p:grpSp>
        <p:nvGrpSpPr>
          <p:cNvPr id="25" name="Group 25"/>
          <p:cNvGrpSpPr/>
          <p:nvPr/>
        </p:nvGrpSpPr>
        <p:grpSpPr>
          <a:xfrm>
            <a:off x="2760910" y="7593806"/>
            <a:ext cx="3451472" cy="431304"/>
            <a:chOff x="0" y="0"/>
            <a:chExt cx="4601963" cy="575072"/>
          </a:xfrm>
        </p:grpSpPr>
        <p:sp>
          <p:nvSpPr>
            <p:cNvPr id="26" name="Freeform 26"/>
            <p:cNvSpPr/>
            <p:nvPr/>
          </p:nvSpPr>
          <p:spPr>
            <a:xfrm>
              <a:off x="0" y="0"/>
              <a:ext cx="4601963" cy="575072"/>
            </a:xfrm>
            <a:custGeom>
              <a:avLst/>
              <a:gdLst/>
              <a:ahLst/>
              <a:cxnLst/>
              <a:rect l="l" t="t" r="r" b="b"/>
              <a:pathLst>
                <a:path w="4601963" h="575072">
                  <a:moveTo>
                    <a:pt x="0" y="0"/>
                  </a:moveTo>
                  <a:lnTo>
                    <a:pt x="4601963" y="0"/>
                  </a:lnTo>
                  <a:lnTo>
                    <a:pt x="4601963" y="575072"/>
                  </a:lnTo>
                  <a:lnTo>
                    <a:pt x="0" y="575072"/>
                  </a:lnTo>
                  <a:close/>
                </a:path>
              </a:pathLst>
            </a:custGeom>
            <a:solidFill>
              <a:srgbClr val="000000">
                <a:alpha val="0"/>
              </a:srgbClr>
            </a:solidFill>
          </p:spPr>
        </p:sp>
        <p:sp>
          <p:nvSpPr>
            <p:cNvPr id="27" name="TextBox 27"/>
            <p:cNvSpPr txBox="1"/>
            <p:nvPr/>
          </p:nvSpPr>
          <p:spPr>
            <a:xfrm>
              <a:off x="0" y="-9525"/>
              <a:ext cx="4601963" cy="584597"/>
            </a:xfrm>
            <a:prstGeom prst="rect">
              <a:avLst/>
            </a:prstGeom>
          </p:spPr>
          <p:txBody>
            <a:bodyPr lIns="0" tIns="0" rIns="0" bIns="0" rtlCol="0" anchor="t"/>
            <a:lstStyle/>
            <a:p>
              <a:pPr algn="l">
                <a:lnSpc>
                  <a:spcPts val="3374"/>
                </a:lnSpc>
              </a:pPr>
              <a:r>
                <a:rPr lang="en-US" sz="2687">
                  <a:solidFill>
                    <a:srgbClr val="DCD7E5"/>
                  </a:solidFill>
                  <a:latin typeface="Montserrat"/>
                  <a:ea typeface="Montserrat"/>
                  <a:cs typeface="Montserrat"/>
                  <a:sym typeface="Montserrat"/>
                </a:rPr>
                <a:t>Customer Service</a:t>
              </a:r>
            </a:p>
          </p:txBody>
        </p:sp>
      </p:grpSp>
      <p:grpSp>
        <p:nvGrpSpPr>
          <p:cNvPr id="28" name="Group 28"/>
          <p:cNvGrpSpPr/>
          <p:nvPr/>
        </p:nvGrpSpPr>
        <p:grpSpPr>
          <a:xfrm>
            <a:off x="2760910" y="8190756"/>
            <a:ext cx="7702749" cy="883444"/>
            <a:chOff x="0" y="0"/>
            <a:chExt cx="10270332" cy="1177925"/>
          </a:xfrm>
        </p:grpSpPr>
        <p:sp>
          <p:nvSpPr>
            <p:cNvPr id="29" name="Freeform 29"/>
            <p:cNvSpPr/>
            <p:nvPr/>
          </p:nvSpPr>
          <p:spPr>
            <a:xfrm>
              <a:off x="0" y="0"/>
              <a:ext cx="10270332" cy="1177925"/>
            </a:xfrm>
            <a:custGeom>
              <a:avLst/>
              <a:gdLst/>
              <a:ahLst/>
              <a:cxnLst/>
              <a:rect l="l" t="t" r="r" b="b"/>
              <a:pathLst>
                <a:path w="10270332" h="1177925">
                  <a:moveTo>
                    <a:pt x="0" y="0"/>
                  </a:moveTo>
                  <a:lnTo>
                    <a:pt x="10270332" y="0"/>
                  </a:lnTo>
                  <a:lnTo>
                    <a:pt x="10270332" y="1177925"/>
                  </a:lnTo>
                  <a:lnTo>
                    <a:pt x="0" y="1177925"/>
                  </a:lnTo>
                  <a:close/>
                </a:path>
              </a:pathLst>
            </a:custGeom>
            <a:solidFill>
              <a:srgbClr val="000000">
                <a:alpha val="0"/>
              </a:srgbClr>
            </a:solidFill>
          </p:spPr>
        </p:sp>
        <p:sp>
          <p:nvSpPr>
            <p:cNvPr id="30" name="TextBox 30"/>
            <p:cNvSpPr txBox="1"/>
            <p:nvPr/>
          </p:nvSpPr>
          <p:spPr>
            <a:xfrm>
              <a:off x="0" y="-85725"/>
              <a:ext cx="10270332" cy="1263650"/>
            </a:xfrm>
            <a:prstGeom prst="rect">
              <a:avLst/>
            </a:prstGeom>
          </p:spPr>
          <p:txBody>
            <a:bodyPr lIns="0" tIns="0" rIns="0" bIns="0" rtlCol="0" anchor="t"/>
            <a:lstStyle/>
            <a:p>
              <a:pPr algn="l">
                <a:lnSpc>
                  <a:spcPts val="3437"/>
                </a:lnSpc>
              </a:pPr>
              <a:r>
                <a:rPr lang="en-US" sz="2125">
                  <a:solidFill>
                    <a:srgbClr val="DCD7E5"/>
                  </a:solidFill>
                  <a:latin typeface="Heebo Light"/>
                  <a:ea typeface="Heebo Light"/>
                  <a:cs typeface="Heebo Light"/>
                  <a:sym typeface="Heebo Light"/>
                </a:rPr>
                <a:t>Analyzing customer sentiment and providing personalized support.</a:t>
              </a:r>
            </a:p>
          </p:txBody>
        </p:sp>
      </p:gr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TM03457503[[fn=Quotable]]</Template>
  <TotalTime>78</TotalTime>
  <Words>1358</Words>
  <Application>Microsoft Office PowerPoint</Application>
  <PresentationFormat>Custom</PresentationFormat>
  <Paragraphs>131</Paragraphs>
  <Slides>17</Slides>
  <Notes>13</Notes>
  <HiddenSlides>0</HiddenSlides>
  <MMClips>2</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17</vt:i4>
      </vt:variant>
    </vt:vector>
  </HeadingPairs>
  <TitlesOfParts>
    <vt:vector size="30" baseType="lpstr">
      <vt:lpstr>Heebo Bold</vt:lpstr>
      <vt:lpstr>Calibri</vt:lpstr>
      <vt:lpstr>Montserrat Bold</vt:lpstr>
      <vt:lpstr>Montserrat</vt:lpstr>
      <vt:lpstr>Heebo Light</vt:lpstr>
      <vt:lpstr>Arial Bold</vt:lpstr>
      <vt:lpstr>Wingdings 2</vt:lpstr>
      <vt:lpstr>Calibri (MS)</vt:lpstr>
      <vt:lpstr>Century Gothic</vt:lpstr>
      <vt:lpstr>Calibri (MS) Bold</vt:lpstr>
      <vt:lpstr>Arial</vt:lpstr>
      <vt:lpstr>Arimo</vt:lpstr>
      <vt:lpstr>Quotable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No 8.pptx</dc:title>
  <cp:lastModifiedBy>Rahul Chandra Padamuttam</cp:lastModifiedBy>
  <cp:revision>12</cp:revision>
  <dcterms:created xsi:type="dcterms:W3CDTF">2006-08-16T00:00:00Z</dcterms:created>
  <dcterms:modified xsi:type="dcterms:W3CDTF">2025-01-15T05:33:07Z</dcterms:modified>
  <dc:identifier>DAGbtCn3PN0</dc:identifier>
</cp:coreProperties>
</file>